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tags/tag6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7.xml" ContentType="application/vnd.openxmlformats-officedocument.presentationml.tags+xml"/>
  <Override PartName="/ppt/notesSlides/notesSlide31.xml" ContentType="application/vnd.openxmlformats-officedocument.presentationml.notesSlide+xml"/>
  <Override PartName="/ppt/tags/tag8.xml" ContentType="application/vnd.openxmlformats-officedocument.presentationml.tags+xml"/>
  <Override PartName="/ppt/notesSlides/notesSlide32.xml" ContentType="application/vnd.openxmlformats-officedocument.presentationml.notesSlide+xml"/>
  <Override PartName="/ppt/tags/tag9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0.xml" ContentType="application/vnd.openxmlformats-officedocument.presentationml.tags+xml"/>
  <Override PartName="/ppt/notesSlides/notesSlide35.xml" ContentType="application/vnd.openxmlformats-officedocument.presentationml.notesSlide+xml"/>
  <Override PartName="/ppt/tags/tag11.xml" ContentType="application/vnd.openxmlformats-officedocument.presentationml.tags+xml"/>
  <Override PartName="/ppt/notesSlides/notesSlide36.xml" ContentType="application/vnd.openxmlformats-officedocument.presentationml.notesSlide+xml"/>
  <Override PartName="/ppt/tags/tag12.xml" ContentType="application/vnd.openxmlformats-officedocument.presentationml.tags+xml"/>
  <Override PartName="/ppt/notesSlides/notesSlide37.xml" ContentType="application/vnd.openxmlformats-officedocument.presentationml.notesSlide+xml"/>
  <Override PartName="/ppt/tags/tag13.xml" ContentType="application/vnd.openxmlformats-officedocument.presentationml.tags+xml"/>
  <Override PartName="/ppt/notesSlides/notesSlide38.xml" ContentType="application/vnd.openxmlformats-officedocument.presentationml.notesSlide+xml"/>
  <Override PartName="/ppt/tags/tag14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41.xml" ContentType="application/vnd.openxmlformats-officedocument.presentationml.notesSlide+xml"/>
  <Override PartName="/ppt/tags/tag16.xml" ContentType="application/vnd.openxmlformats-officedocument.presentationml.tags+xml"/>
  <Override PartName="/ppt/notesSlides/notesSlide42.xml" ContentType="application/vnd.openxmlformats-officedocument.presentationml.notesSlide+xml"/>
  <Override PartName="/ppt/tags/tag17.xml" ContentType="application/vnd.openxmlformats-officedocument.presentationml.tags+xml"/>
  <Override PartName="/ppt/notesSlides/notesSlide43.xml" ContentType="application/vnd.openxmlformats-officedocument.presentationml.notesSlide+xml"/>
  <Override PartName="/ppt/tags/tag18.xml" ContentType="application/vnd.openxmlformats-officedocument.presentationml.tags+xml"/>
  <Override PartName="/ppt/notesSlides/notesSlide44.xml" ContentType="application/vnd.openxmlformats-officedocument.presentationml.notesSlide+xml"/>
  <Override PartName="/ppt/tags/tag19.xml" ContentType="application/vnd.openxmlformats-officedocument.presentationml.tags+xml"/>
  <Override PartName="/ppt/notesSlides/notesSlide45.xml" ContentType="application/vnd.openxmlformats-officedocument.presentationml.notesSlide+xml"/>
  <Override PartName="/ppt/tags/tag20.xml" ContentType="application/vnd.openxmlformats-officedocument.presentationml.tags+xml"/>
  <Override PartName="/ppt/notesSlides/notesSlide46.xml" ContentType="application/vnd.openxmlformats-officedocument.presentationml.notesSlide+xml"/>
  <Override PartName="/ppt/tags/tag21.xml" ContentType="application/vnd.openxmlformats-officedocument.presentationml.tags+xml"/>
  <Override PartName="/ppt/notesSlides/notesSlide47.xml" ContentType="application/vnd.openxmlformats-officedocument.presentationml.notesSlide+xml"/>
  <Override PartName="/ppt/tags/tag22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23.xml" ContentType="application/vnd.openxmlformats-officedocument.presentationml.tags+xml"/>
  <Override PartName="/ppt/notesSlides/notesSlide50.xml" ContentType="application/vnd.openxmlformats-officedocument.presentationml.notesSlide+xml"/>
  <Override PartName="/ppt/tags/tag24.xml" ContentType="application/vnd.openxmlformats-officedocument.presentationml.tags+xml"/>
  <Override PartName="/ppt/notesSlides/notesSlide51.xml" ContentType="application/vnd.openxmlformats-officedocument.presentationml.notesSlide+xml"/>
  <Override PartName="/ppt/tags/tag25.xml" ContentType="application/vnd.openxmlformats-officedocument.presentationml.tags+xml"/>
  <Override PartName="/ppt/notesSlides/notesSlide52.xml" ContentType="application/vnd.openxmlformats-officedocument.presentationml.notesSlide+xml"/>
  <Override PartName="/ppt/tags/tag26.xml" ContentType="application/vnd.openxmlformats-officedocument.presentationml.tags+xml"/>
  <Override PartName="/ppt/notesSlides/notesSlide53.xml" ContentType="application/vnd.openxmlformats-officedocument.presentationml.notesSlide+xml"/>
  <Override PartName="/ppt/tags/tag27.xml" ContentType="application/vnd.openxmlformats-officedocument.presentationml.tags+xml"/>
  <Override PartName="/ppt/notesSlides/notesSlide54.xml" ContentType="application/vnd.openxmlformats-officedocument.presentationml.notesSlide+xml"/>
  <Override PartName="/ppt/tags/tag28.xml" ContentType="application/vnd.openxmlformats-officedocument.presentationml.tags+xml"/>
  <Override PartName="/ppt/notesSlides/notesSlide55.xml" ContentType="application/vnd.openxmlformats-officedocument.presentationml.notesSlide+xml"/>
  <Override PartName="/ppt/tags/tag29.xml" ContentType="application/vnd.openxmlformats-officedocument.presentationml.tags+xml"/>
  <Override PartName="/ppt/notesSlides/notesSlide56.xml" ContentType="application/vnd.openxmlformats-officedocument.presentationml.notesSlide+xml"/>
  <Override PartName="/ppt/tags/tag30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12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304" r:id="rId11"/>
    <p:sldId id="264" r:id="rId12"/>
    <p:sldId id="266" r:id="rId13"/>
    <p:sldId id="265" r:id="rId14"/>
    <p:sldId id="267" r:id="rId15"/>
    <p:sldId id="268" r:id="rId16"/>
    <p:sldId id="313" r:id="rId17"/>
    <p:sldId id="269" r:id="rId18"/>
    <p:sldId id="305" r:id="rId19"/>
    <p:sldId id="270" r:id="rId20"/>
    <p:sldId id="271" r:id="rId21"/>
    <p:sldId id="272" r:id="rId22"/>
    <p:sldId id="273" r:id="rId23"/>
    <p:sldId id="274" r:id="rId24"/>
    <p:sldId id="306" r:id="rId25"/>
    <p:sldId id="276" r:id="rId26"/>
    <p:sldId id="277" r:id="rId27"/>
    <p:sldId id="278" r:id="rId28"/>
    <p:sldId id="315" r:id="rId29"/>
    <p:sldId id="279" r:id="rId30"/>
    <p:sldId id="280" r:id="rId31"/>
    <p:sldId id="307" r:id="rId32"/>
    <p:sldId id="281" r:id="rId33"/>
    <p:sldId id="282" r:id="rId34"/>
    <p:sldId id="283" r:id="rId35"/>
    <p:sldId id="308" r:id="rId36"/>
    <p:sldId id="284" r:id="rId37"/>
    <p:sldId id="285" r:id="rId38"/>
    <p:sldId id="286" r:id="rId39"/>
    <p:sldId id="287" r:id="rId40"/>
    <p:sldId id="288" r:id="rId41"/>
    <p:sldId id="309" r:id="rId42"/>
    <p:sldId id="290" r:id="rId43"/>
    <p:sldId id="291" r:id="rId44"/>
    <p:sldId id="316" r:id="rId45"/>
    <p:sldId id="317" r:id="rId46"/>
    <p:sldId id="292" r:id="rId47"/>
    <p:sldId id="294" r:id="rId48"/>
    <p:sldId id="293" r:id="rId49"/>
    <p:sldId id="314" r:id="rId50"/>
    <p:sldId id="310" r:id="rId51"/>
    <p:sldId id="296" r:id="rId52"/>
    <p:sldId id="297" r:id="rId53"/>
    <p:sldId id="298" r:id="rId54"/>
    <p:sldId id="318" r:id="rId55"/>
    <p:sldId id="299" r:id="rId56"/>
    <p:sldId id="319" r:id="rId57"/>
    <p:sldId id="300" r:id="rId58"/>
    <p:sldId id="301" r:id="rId59"/>
    <p:sldId id="311" r:id="rId60"/>
  </p:sldIdLst>
  <p:sldSz cx="9144000" cy="5143500" type="screen16x9"/>
  <p:notesSz cx="7007225" cy="928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92" autoAdjust="0"/>
  </p:normalViewPr>
  <p:slideViewPr>
    <p:cSldViewPr>
      <p:cViewPr varScale="1">
        <p:scale>
          <a:sx n="107" d="100"/>
          <a:sy n="107" d="100"/>
        </p:scale>
        <p:origin x="150" y="5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139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10716721-8DD6-4DCF-941A-87545250EE6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12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2020"/>
            <a:ext cx="5605780" cy="4179808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139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F0F4D227-15A1-40B5-B1A9-9F0D56E9F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4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Algebra</a:t>
            </a:r>
            <a:r>
              <a:rPr lang="en-US" sz="7200" b="1" baseline="0" dirty="0"/>
              <a:t> II 2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8−3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4−0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ym typeface="Wingdings" pitchFamily="2" charset="2"/>
                  </a:rPr>
                  <a:t>; rises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7−3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−1−7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ym typeface="Wingdings" pitchFamily="2" charset="2"/>
                  </a:rPr>
                  <a:t>; falls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 – 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7 –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7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lang="en-US" baseline="0" dirty="0">
                    <a:sym typeface="Wingdings" pitchFamily="2" charset="2"/>
                  </a:rPr>
                  <a:t> undefined; vertical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(8−3)/(4−0)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=5/4</a:t>
                </a:r>
                <a:r>
                  <a:rPr lang="en-US" dirty="0" smtClean="0">
                    <a:sym typeface="Wingdings" pitchFamily="2" charset="2"/>
                  </a:rPr>
                  <a:t>; </a:t>
                </a:r>
                <a:r>
                  <a:rPr lang="en-US" dirty="0" smtClean="0">
                    <a:sym typeface="Wingdings" pitchFamily="2" charset="2"/>
                  </a:rPr>
                  <a:t>rises</a:t>
                </a:r>
              </a:p>
              <a:p>
                <a:endParaRPr lang="en-US" dirty="0" smtClean="0">
                  <a:sym typeface="Wingdings" pitchFamily="2" charset="2"/>
                </a:endParaRPr>
              </a:p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=(7−3)/(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−1−7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4/(−8)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−1/2</a:t>
                </a:r>
                <a:r>
                  <a:rPr lang="en-US" dirty="0" smtClean="0">
                    <a:sym typeface="Wingdings" pitchFamily="2" charset="2"/>
                  </a:rPr>
                  <a:t>; </a:t>
                </a:r>
                <a:r>
                  <a:rPr lang="en-US" dirty="0" smtClean="0">
                    <a:sym typeface="Wingdings" pitchFamily="2" charset="2"/>
                  </a:rPr>
                  <a:t>falls</a:t>
                </a:r>
              </a:p>
              <a:p>
                <a:endParaRPr lang="en-US" dirty="0" smtClean="0">
                  <a:sym typeface="Wingdings" pitchFamily="2" charset="2"/>
                </a:endParaRPr>
              </a:p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=(−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1 – 1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)/(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7 –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 7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−2/0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undefined; </a:t>
                </a:r>
                <a:r>
                  <a:rPr lang="en-US" baseline="0" dirty="0" smtClean="0">
                    <a:sym typeface="Wingdings" pitchFamily="2" charset="2"/>
                  </a:rPr>
                  <a:t>vertical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Line 1: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−4 – 8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12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−3</m:t>
                    </m:r>
                  </m:oMath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Line 2: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 – 1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−2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−5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Perpendicular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Line 1: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(−4 – 8)/(2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– (−2)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)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−12/4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Line 2: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(2 – 1)/(−2 – (−5) 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1/3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Perpendicular</a:t>
                </a:r>
                <a:endParaRPr lang="en-US" baseline="0" dirty="0" smtClean="0">
                  <a:sym typeface="Wingdings" pitchFamily="2" charset="2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>
                    <a:sym typeface="Wingdings" pitchFamily="2" charset="2"/>
                  </a:rPr>
                  <a:t>Line 1: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7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−4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9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5</m:t>
                        </m:r>
                      </m:den>
                    </m:f>
                  </m:oMath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Line 2: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5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−4</m:t>
                            </m:r>
                          </m:e>
                        </m:d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9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den>
                    </m:f>
                  </m:oMath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Neither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 smtClean="0">
                    <a:sym typeface="Wingdings" pitchFamily="2" charset="2"/>
                  </a:rPr>
                  <a:t>Line </a:t>
                </a:r>
                <a:r>
                  <a:rPr lang="en-US" baseline="0" dirty="0" smtClean="0">
                    <a:sym typeface="Wingdings" pitchFamily="2" charset="2"/>
                  </a:rPr>
                  <a:t>1: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(7 – (−2))/(1 – (−4) 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9/5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Line 2: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(5 – (−4))/(3 – (−1) 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9/4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Neither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 = time in years</a:t>
                </a:r>
              </a:p>
              <a:p>
                <a:r>
                  <a:rPr lang="en-US" dirty="0"/>
                  <a:t>y = percent</a:t>
                </a:r>
              </a:p>
              <a:p>
                <a:r>
                  <a:rPr lang="en-US" dirty="0"/>
                  <a:t>Points are (1983,</a:t>
                </a:r>
                <a:r>
                  <a:rPr lang="en-US" baseline="0" dirty="0"/>
                  <a:t> 87) and (2001, 81.1)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𝑚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81.1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 – 87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2001 – 1983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5.9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18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−0.3278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To get the percent for 2005, take the amount from 2001 and add 4 times the slope to get four more years.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81.1 + 4(−0.3278) = 79.8%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x = time in years</a:t>
                </a:r>
              </a:p>
              <a:p>
                <a:r>
                  <a:rPr lang="en-US" dirty="0" smtClean="0"/>
                  <a:t>y = </a:t>
                </a:r>
                <a:r>
                  <a:rPr lang="en-US" dirty="0" smtClean="0"/>
                  <a:t>percent</a:t>
                </a:r>
              </a:p>
              <a:p>
                <a:r>
                  <a:rPr lang="en-US" dirty="0" smtClean="0"/>
                  <a:t>Points are (1983,</a:t>
                </a:r>
                <a:r>
                  <a:rPr lang="en-US" baseline="0" dirty="0" smtClean="0"/>
                  <a:t> 87) and (2001, 81.1)</a:t>
                </a:r>
                <a:endParaRPr lang="en-US" dirty="0" smtClean="0"/>
              </a:p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(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81.1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– 87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)/(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2001 – 1983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−5.9/18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−0.3278</a:t>
                </a:r>
                <a:endParaRPr lang="en-US" baseline="0" dirty="0" smtClean="0">
                  <a:sym typeface="Wingdings" pitchFamily="2" charset="2"/>
                </a:endParaRPr>
              </a:p>
              <a:p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To get the percent for 2005, take the amount from 2001 and add 4 times the slope to get four more years.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81.1 + 4(−0.3278) = 79.8%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5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y-intercept is where the line crosses the y-axis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=−2=−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𝑦=−2𝑥+0</a:t>
                </a:r>
                <a:endParaRPr lang="en-US" b="0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𝑚=−2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=−2/1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; 𝑏=0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𝑦=𝑥−3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𝑚=1=1/1;𝑏=−3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𝑓(𝑥)=2−𝑥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𝑓(𝑥)=−𝑥+2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𝑚=−1=−1/1;𝑏=2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domain</a:t>
            </a:r>
            <a:r>
              <a:rPr lang="en-US" baseline="0" dirty="0"/>
              <a:t> and range questions for the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x-</a:t>
                </a:r>
                <a:r>
                  <a:rPr lang="en-US" dirty="0" err="1"/>
                  <a:t>int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b="0" dirty="0"/>
                  <a:t>; (5, 0)</a:t>
                </a:r>
              </a:p>
              <a:p>
                <a:r>
                  <a:rPr lang="en-US" dirty="0"/>
                  <a:t>y-</a:t>
                </a:r>
                <a:r>
                  <a:rPr lang="en-US" dirty="0" err="1"/>
                  <a:t>int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; (0, 2)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Vertical line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x-</a:t>
                </a:r>
                <a:r>
                  <a:rPr lang="en-US" dirty="0" err="1">
                    <a:solidFill>
                      <a:srgbClr val="FF0000"/>
                    </a:solidFill>
                  </a:rPr>
                  <a:t>int</a:t>
                </a:r>
                <a:r>
                  <a:rPr lang="en-US" dirty="0">
                    <a:solidFill>
                      <a:srgbClr val="FF0000"/>
                    </a:solidFill>
                  </a:rPr>
                  <a:t>: (1, 0)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Horizontal line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y-</a:t>
                </a:r>
                <a:r>
                  <a:rPr lang="en-US" dirty="0" err="1">
                    <a:solidFill>
                      <a:srgbClr val="FF0000"/>
                    </a:solidFill>
                  </a:rPr>
                  <a:t>int</a:t>
                </a:r>
                <a:r>
                  <a:rPr lang="en-US" dirty="0">
                    <a:solidFill>
                      <a:srgbClr val="FF0000"/>
                    </a:solidFill>
                  </a:rPr>
                  <a:t>: (0, -4)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x-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: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2𝑥+5(0)=10→2𝑥=10→𝑥=5</a:t>
                </a:r>
                <a:r>
                  <a:rPr lang="en-US" b="0" dirty="0" smtClean="0"/>
                  <a:t>; (5, 0)</a:t>
                </a:r>
              </a:p>
              <a:p>
                <a:r>
                  <a:rPr lang="en-US" dirty="0" smtClean="0"/>
                  <a:t>y-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: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2(0)+5𝑦=10→5𝑦=10→𝑦=2</a:t>
                </a:r>
                <a:r>
                  <a:rPr lang="en-US" dirty="0" smtClean="0"/>
                  <a:t>; (0, 2)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Vertical line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x-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(1, 0)</a:t>
                </a: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Horizontal line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y-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(0, -4)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94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Given slope and y-intercept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Given slope</a:t>
                </a:r>
                <a:r>
                  <a:rPr lang="en-US" baseline="0" dirty="0"/>
                  <a:t> and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6=4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6=4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+4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Given slope and y-intercept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𝑦=𝑚𝑥+𝑏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=−2𝑥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4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Given slope</a:t>
                </a:r>
                <a:r>
                  <a:rPr lang="en-US" baseline="0" dirty="0" smtClean="0"/>
                  <a:t> and point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6=4(𝑥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−(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−1))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6=4𝑥+4</a:t>
                </a:r>
                <a:endParaRPr lang="en-US" i="1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𝑦=4𝑥+10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=(𝑦_2−𝑦_2)/(𝑥_2−𝑥_1 )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=(0 – 2)/(10 − (−1) )=−2/11</a:t>
                </a:r>
                <a:endParaRPr lang="en-US" dirty="0" smtClean="0"/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0=−2/11 (𝑥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10)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𝑦=−2/11 𝑥+20/11</a:t>
                </a:r>
                <a:endParaRPr lang="en-US" dirty="0" smtClean="0"/>
              </a:p>
              <a:p>
                <a:endParaRPr lang="en-US" dirty="0" smtClean="0"/>
              </a:p>
              <a:p>
                <a:pPr algn="ctr"/>
                <a:r>
                  <a:rPr lang="en-US" dirty="0" smtClean="0"/>
                  <a:t>a)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𝑚=3</a:t>
                </a:r>
                <a:r>
                  <a:rPr lang="en-US" b="0" dirty="0" smtClean="0"/>
                  <a:t>; Parallel lines have same slope</a:t>
                </a:r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𝑦−(−2)=3(𝑥−4)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𝑦+2=3𝑥−12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𝑦=3𝑥−14</a:t>
                </a:r>
                <a:endParaRPr lang="en-US" b="0" dirty="0" smtClean="0"/>
              </a:p>
              <a:p>
                <a:pPr algn="ctr"/>
                <a:r>
                  <a:rPr lang="en-US" dirty="0" smtClean="0"/>
                  <a:t>b)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𝑚=−1/3</a:t>
                </a:r>
                <a:r>
                  <a:rPr lang="en-US" dirty="0" smtClean="0"/>
                  <a:t>; Perpendicular</a:t>
                </a:r>
                <a:r>
                  <a:rPr lang="en-US" baseline="0" dirty="0" smtClean="0"/>
                  <a:t> lines have negative reciprocal slopes</a:t>
                </a:r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𝑦−(−2)=−1/3 (𝑥−4)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𝑦+2=−1/3 𝑥+4/3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𝑦=−1/3 𝑥−2/3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b="0" dirty="0"/>
                  <a:t>; Parallel lines have same slope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; Perpendicular</a:t>
                </a:r>
                <a:r>
                  <a:rPr lang="en-US" baseline="0" dirty="0"/>
                  <a:t> lines have negative reciprocal slopes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=(𝑦_2−𝑦_2)/(𝑥_2−𝑥_1 )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=(0 – 2)/(10 − (−1) )=−2/11</a:t>
                </a:r>
                <a:endParaRPr lang="en-US" dirty="0" smtClean="0"/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0=−2/11 (𝑥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10)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𝑦=−2/11 𝑥+20/11</a:t>
                </a:r>
                <a:endParaRPr lang="en-US" dirty="0" smtClean="0"/>
              </a:p>
              <a:p>
                <a:endParaRPr lang="en-US" dirty="0" smtClean="0"/>
              </a:p>
              <a:p>
                <a:pPr algn="ctr"/>
                <a:r>
                  <a:rPr lang="en-US" dirty="0" smtClean="0"/>
                  <a:t>a)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𝑚=3</a:t>
                </a:r>
                <a:r>
                  <a:rPr lang="en-US" b="0" dirty="0" smtClean="0"/>
                  <a:t>; Parallel lines have same slope</a:t>
                </a:r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𝑦−(−2)=3(𝑥−4)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𝑦+2=3𝑥−12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𝑦=3𝑥−14</a:t>
                </a:r>
                <a:endParaRPr lang="en-US" b="0" dirty="0" smtClean="0"/>
              </a:p>
              <a:p>
                <a:pPr algn="ctr"/>
                <a:r>
                  <a:rPr lang="en-US" dirty="0" smtClean="0"/>
                  <a:t>b)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𝑚=−1/3</a:t>
                </a:r>
                <a:r>
                  <a:rPr lang="en-US" dirty="0" smtClean="0"/>
                  <a:t>; Perpendicular</a:t>
                </a:r>
                <a:r>
                  <a:rPr lang="en-US" baseline="0" dirty="0" smtClean="0"/>
                  <a:t> lines have negative reciprocal slopes</a:t>
                </a:r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𝑦−(−2)=−1/3 (𝑥−4)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𝑦+2=−1/3 𝑥+4/3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𝑦=−1/3 𝑥−2/3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7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baseline="0" dirty="0"/>
              <a:t> “per” means this rate problem. Rate × amount = total</a:t>
            </a:r>
            <a:endParaRPr lang="en-US" dirty="0"/>
          </a:p>
          <a:p>
            <a:r>
              <a:rPr lang="en-US" dirty="0"/>
              <a:t>155x</a:t>
            </a:r>
            <a:r>
              <a:rPr lang="en-US" baseline="0" dirty="0"/>
              <a:t> + 44y = 44000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/>
                  <a:t>Two points: (1, -5), (6, 20)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6−1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+5=5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=5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10 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 smtClean="0"/>
                  <a:t>Two points: (1</a:t>
                </a:r>
                <a:r>
                  <a:rPr lang="en-US" baseline="0" dirty="0" smtClean="0"/>
                  <a:t>, -5), (6, 20)</a:t>
                </a: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=(𝑦_2−𝑦_1)/(𝑥_2−𝑥_1 )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=(20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−(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−5))/(6−1)=25/5=5</a:t>
                </a:r>
                <a:endParaRPr lang="en-US" baseline="0" dirty="0" smtClean="0"/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i="1" baseline="0" dirty="0" smtClean="0">
                  <a:latin typeface="Cambria Math" panose="02040503050406030204" pitchFamily="18" charset="0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(−5)=5(𝑥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1)</a:t>
                </a:r>
                <a:endParaRPr lang="en-US" i="1" baseline="0" dirty="0" smtClean="0">
                  <a:latin typeface="Cambria Math" panose="02040503050406030204" pitchFamily="18" charset="0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𝑦+5=5𝑥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5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𝑦=5𝑥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10 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Yes, each x goes to only</a:t>
            </a:r>
            <a:r>
              <a:rPr lang="en-US" baseline="0" dirty="0"/>
              <a:t> one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1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Slope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Slope is 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(−2/6)=−1/3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𝑦=−1/3 𝑥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Hooke’s law</a:t>
            </a:r>
            <a:r>
              <a:rPr lang="en-US" baseline="0" dirty="0"/>
              <a:t>: </a:t>
            </a:r>
            <a:r>
              <a:rPr lang="en-US" dirty="0"/>
              <a:t>d</a:t>
            </a:r>
            <a:r>
              <a:rPr lang="en-US" baseline="0" dirty="0"/>
              <a:t> = </a:t>
            </a:r>
            <a:r>
              <a:rPr lang="en-US" baseline="0" dirty="0" err="1"/>
              <a:t>af</a:t>
            </a:r>
            <a:endParaRPr lang="en-US" baseline="0" dirty="0"/>
          </a:p>
          <a:p>
            <a:r>
              <a:rPr lang="en-US" baseline="0" dirty="0"/>
              <a:t>15 = a(9) </a:t>
            </a:r>
            <a:r>
              <a:rPr lang="en-US" baseline="0" dirty="0">
                <a:sym typeface="Wingdings" pitchFamily="2" charset="2"/>
              </a:rPr>
              <a:t> a = 15/9 = 5/3</a:t>
            </a:r>
            <a:endParaRPr lang="en-US" baseline="0" dirty="0"/>
          </a:p>
          <a:p>
            <a:r>
              <a:rPr lang="en-US" baseline="0" dirty="0"/>
              <a:t>d = 5/3 f</a:t>
            </a:r>
          </a:p>
          <a:p>
            <a:endParaRPr lang="en-US" baseline="0" dirty="0"/>
          </a:p>
          <a:p>
            <a:r>
              <a:rPr lang="en-US" baseline="0" dirty="0"/>
              <a:t>d = (5/3) 6 = 10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Plug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in each point to check if </a:t>
                </a:r>
                <a:r>
                  <a:rPr lang="en-US" i="1" baseline="0" dirty="0">
                    <a:latin typeface="Cambria Math" panose="02040503050406030204" pitchFamily="18" charset="0"/>
                  </a:rPr>
                  <a:t>a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is constant.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No,</a:t>
                </a:r>
                <a:r>
                  <a:rPr lang="en-US" baseline="0" dirty="0"/>
                  <a:t> the length and width are not directly related because the ratios (</a:t>
                </a:r>
                <a:r>
                  <a:rPr lang="en-US" i="1" baseline="0" dirty="0"/>
                  <a:t>a</a:t>
                </a:r>
                <a:r>
                  <a:rPr lang="en-US" baseline="0" dirty="0"/>
                  <a:t>) are not constant.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𝑦=𝑎𝑥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Plug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in each point to check if </a:t>
                </a:r>
                <a:r>
                  <a:rPr lang="en-US" i="1" baseline="0" dirty="0" smtClean="0">
                    <a:latin typeface="Cambria Math" panose="02040503050406030204" pitchFamily="18" charset="0"/>
                  </a:rPr>
                  <a:t>a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is constant.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24=𝑎1</a:t>
                </a:r>
                <a:endParaRPr lang="en-US" i="0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24/1=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𝑎=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24</a:t>
                </a:r>
                <a:endParaRPr lang="en-US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12=𝑎2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12/2=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𝑎=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12</a:t>
                </a:r>
                <a:endParaRPr lang="en-US" dirty="0" smtClean="0"/>
              </a:p>
              <a:p>
                <a:r>
                  <a:rPr lang="en-US" dirty="0" smtClean="0"/>
                  <a:t>No,</a:t>
                </a:r>
                <a:r>
                  <a:rPr lang="en-US" baseline="0" dirty="0" smtClean="0"/>
                  <a:t> the length and width are not directly related because the ratios (</a:t>
                </a:r>
                <a:r>
                  <a:rPr lang="en-US" i="1" baseline="0" dirty="0" smtClean="0"/>
                  <a:t>a</a:t>
                </a:r>
                <a:r>
                  <a:rPr lang="en-US" baseline="0" dirty="0" smtClean="0"/>
                  <a:t>) are not constant.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</a:t>
            </a:r>
            <a:r>
              <a:rPr lang="en-US" baseline="0" dirty="0"/>
              <a:t>, r</a:t>
            </a:r>
            <a:r>
              <a:rPr lang="en-US" dirty="0"/>
              <a:t> ≈ 0.5 </a:t>
            </a:r>
          </a:p>
          <a:p>
            <a:endParaRPr lang="en-US" dirty="0"/>
          </a:p>
          <a:p>
            <a:r>
              <a:rPr lang="en-US" dirty="0"/>
              <a:t>Negative, r ≈ -1</a:t>
            </a:r>
          </a:p>
          <a:p>
            <a:endParaRPr lang="en-US" dirty="0"/>
          </a:p>
          <a:p>
            <a:r>
              <a:rPr lang="en-US" dirty="0"/>
              <a:t>No</a:t>
            </a:r>
            <a:r>
              <a:rPr lang="en-US" baseline="0" dirty="0"/>
              <a:t> correlation, r </a:t>
            </a:r>
            <a:r>
              <a:rPr lang="en-US" dirty="0"/>
              <a:t>≈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example</a:t>
            </a:r>
            <a:r>
              <a:rPr lang="en-US" baseline="0" dirty="0"/>
              <a:t> 5 in the textbook to see how to do this on a TI graphing 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Sample</a:t>
                </a:r>
                <a:r>
                  <a:rPr lang="en-US" baseline="0" dirty="0"/>
                  <a:t> Answer: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=−1.89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+14.97</m:t>
                    </m:r>
                  </m:oMath>
                </a14:m>
                <a:endParaRPr lang="en-US" i="0" baseline="0" dirty="0"/>
              </a:p>
              <a:p>
                <a:endParaRPr lang="en-US" baseline="0" dirty="0"/>
              </a:p>
              <a:p>
                <a:r>
                  <a:rPr lang="en-US" baseline="0" dirty="0"/>
                  <a:t>Sample Answer: </a:t>
                </a:r>
              </a:p>
              <a:p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=−1.89(10)+14.97=−3.93 </m:t>
                    </m:r>
                  </m:oMath>
                </a14:m>
                <a:r>
                  <a:rPr lang="en-US" baseline="0" dirty="0"/>
                  <a:t>acres (they would be gone, extinct!)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Sample</a:t>
                </a:r>
                <a:r>
                  <a:rPr lang="en-US" baseline="0" dirty="0" smtClean="0"/>
                  <a:t> Answer: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𝑦=−1.89𝑥+14.97</a:t>
                </a:r>
                <a:endParaRPr lang="en-US" i="0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Sample Answer: </a:t>
                </a: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𝑦=−1.89(10)+14.97=−3.93 </a:t>
                </a:r>
                <a:r>
                  <a:rPr lang="en-US" baseline="0" dirty="0" smtClean="0"/>
                  <a:t>acres (they would be gone, extinct!)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</a:t>
            </a:r>
            <a:r>
              <a:rPr lang="en-US" baseline="0" dirty="0"/>
              <a:t> is a function</a:t>
            </a:r>
          </a:p>
          <a:p>
            <a:r>
              <a:rPr lang="en-US" baseline="0" dirty="0"/>
              <a:t>Second is </a:t>
            </a:r>
            <a:r>
              <a:rPr lang="en-US" u="sng" baseline="0" dirty="0"/>
              <a:t>NOT</a:t>
            </a:r>
            <a:r>
              <a:rPr lang="en-US" u="none" baseline="0" dirty="0"/>
              <a:t> a function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0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i="1" dirty="0"/>
                  <a:t>h</a:t>
                </a:r>
                <a:r>
                  <a:rPr lang="en-US" i="0" dirty="0"/>
                  <a:t> = 2, </a:t>
                </a:r>
                <a:r>
                  <a:rPr lang="en-US" i="1" dirty="0"/>
                  <a:t>k</a:t>
                </a:r>
                <a:r>
                  <a:rPr lang="en-US" i="0" dirty="0"/>
                  <a:t> = 3</a:t>
                </a:r>
                <a:endParaRPr lang="en-US" i="1" dirty="0"/>
              </a:p>
              <a:p>
                <a:r>
                  <a:rPr lang="en-US" dirty="0"/>
                  <a:t>Translated 2 right and 3 up. The vertex</a:t>
                </a:r>
                <a:r>
                  <a:rPr lang="en-US" baseline="0" dirty="0"/>
                  <a:t> will be (</a:t>
                </a:r>
                <a:r>
                  <a:rPr lang="en-US" i="1" baseline="0" dirty="0"/>
                  <a:t>h</a:t>
                </a:r>
                <a:r>
                  <a:rPr lang="en-US" i="0" baseline="0" dirty="0"/>
                  <a:t>, </a:t>
                </a:r>
                <a:r>
                  <a:rPr lang="en-US" i="1" baseline="0" dirty="0"/>
                  <a:t>k</a:t>
                </a:r>
                <a:r>
                  <a:rPr lang="en-US" i="0" baseline="0" dirty="0"/>
                  <a:t>) = (2, 3)</a:t>
                </a:r>
              </a:p>
              <a:p>
                <a:r>
                  <a:rPr lang="en-US" i="1" baseline="0" dirty="0"/>
                  <a:t>a</a:t>
                </a:r>
                <a:r>
                  <a:rPr lang="en-US" i="0" baseline="0" dirty="0"/>
                  <a:t> = 1</a:t>
                </a:r>
                <a:endParaRPr lang="en-US" i="1" baseline="0" dirty="0"/>
              </a:p>
              <a:p>
                <a:r>
                  <a:rPr lang="en-US" i="0" baseline="0" dirty="0"/>
                  <a:t>The slope of the right side will be 1. (</a:t>
                </a:r>
                <a:r>
                  <a:rPr lang="en-US" b="1" i="0" baseline="0" dirty="0"/>
                  <a:t>Translated 2 right and 3 up.</a:t>
                </a:r>
                <a:r>
                  <a:rPr lang="en-US" i="0" baseline="0" dirty="0"/>
                  <a:t>)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87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h</a:t>
                </a:r>
                <a:r>
                  <a:rPr lang="en-US" i="0" dirty="0">
                    <a:solidFill>
                      <a:srgbClr val="FF0000"/>
                    </a:solidFill>
                  </a:rPr>
                  <a:t> = 0, </a:t>
                </a:r>
                <a:r>
                  <a:rPr lang="en-US" i="1" dirty="0">
                    <a:solidFill>
                      <a:srgbClr val="FF0000"/>
                    </a:solidFill>
                  </a:rPr>
                  <a:t>k</a:t>
                </a:r>
                <a:r>
                  <a:rPr lang="en-US" i="0" dirty="0">
                    <a:solidFill>
                      <a:srgbClr val="FF0000"/>
                    </a:solidFill>
                  </a:rPr>
                  <a:t> = 0 since they are missing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Not translated. The vertex</a:t>
                </a:r>
                <a:r>
                  <a:rPr lang="en-US" baseline="0" dirty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>
                    <a:solidFill>
                      <a:srgbClr val="FF0000"/>
                    </a:solidFill>
                  </a:rPr>
                  <a:t>) = (0, 0)</a:t>
                </a:r>
              </a:p>
              <a:p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baseline="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i="0" baseline="0" dirty="0">
                    <a:solidFill>
                      <a:srgbClr val="FF0000"/>
                    </a:solidFill>
                  </a:rPr>
                  <a:t>The slope of the right side will be 1/4. (</a:t>
                </a:r>
                <a:r>
                  <a:rPr lang="en-US" b="1" dirty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>
                    <a:solidFill>
                      <a:srgbClr val="FF0000"/>
                    </a:solidFill>
                  </a:rPr>
                  <a:t> vertically by factor of ¼.</a:t>
                </a:r>
                <a:r>
                  <a:rPr lang="en-US" baseline="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08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i="1" dirty="0"/>
                  <a:t>h</a:t>
                </a:r>
                <a:r>
                  <a:rPr lang="en-US" i="0" dirty="0"/>
                  <a:t> = -1, </a:t>
                </a:r>
                <a:r>
                  <a:rPr lang="en-US" i="1" dirty="0"/>
                  <a:t>k</a:t>
                </a:r>
                <a:r>
                  <a:rPr lang="en-US" i="0" dirty="0"/>
                  <a:t> = -2</a:t>
                </a:r>
                <a:endParaRPr lang="en-US" i="1" dirty="0"/>
              </a:p>
              <a:p>
                <a:r>
                  <a:rPr lang="en-US" dirty="0"/>
                  <a:t>Translated 1 left and 2 down. The vertex</a:t>
                </a:r>
                <a:r>
                  <a:rPr lang="en-US" baseline="0" dirty="0"/>
                  <a:t> will be (</a:t>
                </a:r>
                <a:r>
                  <a:rPr lang="en-US" i="1" baseline="0" dirty="0"/>
                  <a:t>h</a:t>
                </a:r>
                <a:r>
                  <a:rPr lang="en-US" i="0" baseline="0" dirty="0"/>
                  <a:t>, </a:t>
                </a:r>
                <a:r>
                  <a:rPr lang="en-US" i="1" baseline="0" dirty="0"/>
                  <a:t>k</a:t>
                </a:r>
                <a:r>
                  <a:rPr lang="en-US" i="0" baseline="0" dirty="0"/>
                  <a:t>) = (-1, -2)</a:t>
                </a:r>
              </a:p>
              <a:p>
                <a:r>
                  <a:rPr lang="en-US" i="1" baseline="0" dirty="0"/>
                  <a:t>a</a:t>
                </a:r>
                <a:r>
                  <a:rPr lang="en-US" i="0" baseline="0" dirty="0"/>
                  <a:t> = -3</a:t>
                </a:r>
                <a:endParaRPr lang="en-US" i="1" baseline="0" dirty="0"/>
              </a:p>
              <a:p>
                <a:r>
                  <a:rPr lang="en-US" i="0" baseline="0" dirty="0"/>
                  <a:t>The slope of the right side will be -3. (</a:t>
                </a:r>
                <a:r>
                  <a:rPr lang="en-US" b="1" baseline="0" dirty="0"/>
                  <a:t>Reflected over the x-axis, stretched by factor of 3, translated 1 left and 2 down.</a:t>
                </a:r>
                <a:r>
                  <a:rPr lang="en-US" baseline="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Vertex</a:t>
                </a:r>
                <a:r>
                  <a:rPr lang="en-US" baseline="0" dirty="0"/>
                  <a:t> is at (-3, 5), so </a:t>
                </a:r>
                <a:r>
                  <a:rPr lang="en-US" i="1" baseline="0" dirty="0"/>
                  <a:t>h</a:t>
                </a:r>
                <a:r>
                  <a:rPr lang="en-US" i="0" baseline="0" dirty="0"/>
                  <a:t> = -3 and </a:t>
                </a:r>
                <a:r>
                  <a:rPr lang="en-US" i="1" baseline="0" dirty="0"/>
                  <a:t>k</a:t>
                </a:r>
                <a:r>
                  <a:rPr lang="en-US" i="0" baseline="0" dirty="0"/>
                  <a:t> = 5.</a:t>
                </a:r>
              </a:p>
              <a:p>
                <a:r>
                  <a:rPr lang="en-US" i="0" baseline="0" dirty="0"/>
                  <a:t>The slope of the right side is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dirty="0"/>
                  <a:t>, so </a:t>
                </a:r>
                <a:r>
                  <a:rPr lang="en-US" i="1" dirty="0"/>
                  <a:t>a</a:t>
                </a:r>
                <a:r>
                  <a:rPr lang="en-US" i="0" dirty="0"/>
                  <a:t> = -5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=−5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Vertex</a:t>
                </a:r>
                <a:r>
                  <a:rPr lang="en-US" baseline="0" dirty="0" smtClean="0"/>
                  <a:t> is at (-3, 5), so 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 = -3 and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 = 5.</a:t>
                </a:r>
              </a:p>
              <a:p>
                <a:r>
                  <a:rPr lang="en-US" i="0" baseline="0" dirty="0" smtClean="0"/>
                  <a:t>The slope of the right side is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−5/1=−5</a:t>
                </a:r>
                <a:r>
                  <a:rPr lang="en-US" dirty="0" smtClean="0"/>
                  <a:t>, so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-5</a:t>
                </a:r>
                <a:endParaRPr lang="en-US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=−5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|𝑥+3|+5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Reflected over the </a:t>
            </a:r>
            <a:r>
              <a:rPr lang="en-US" i="1" dirty="0"/>
              <a:t>x</a:t>
            </a:r>
            <a:r>
              <a:rPr lang="en-US" dirty="0"/>
              <a:t>-axis because</a:t>
            </a:r>
            <a:r>
              <a:rPr lang="en-US" baseline="0" dirty="0"/>
              <a:t> of the -</a:t>
            </a:r>
            <a:r>
              <a:rPr lang="en-US" dirty="0"/>
              <a:t>,</a:t>
            </a:r>
            <a:r>
              <a:rPr lang="en-US" baseline="0" dirty="0"/>
              <a:t> shrunk vertically by factor of ½ because of the ½.</a:t>
            </a:r>
          </a:p>
          <a:p>
            <a:r>
              <a:rPr lang="en-US" baseline="0" dirty="0"/>
              <a:t>Reflect the graph over the </a:t>
            </a:r>
            <a:r>
              <a:rPr lang="en-US" i="1" baseline="0" dirty="0"/>
              <a:t>x</a:t>
            </a:r>
            <a:r>
              <a:rPr lang="en-US" i="0" baseline="0" dirty="0"/>
              <a:t>-axis first.</a:t>
            </a:r>
          </a:p>
          <a:p>
            <a:r>
              <a:rPr lang="en-US" i="0" baseline="0" dirty="0"/>
              <a:t>Make the distance from each point to the </a:t>
            </a:r>
            <a:r>
              <a:rPr lang="en-US" i="1" baseline="0" dirty="0"/>
              <a:t>x</a:t>
            </a:r>
            <a:r>
              <a:rPr lang="en-US" i="0" baseline="0" dirty="0"/>
              <a:t>-axis half the distance.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baseline="0" dirty="0"/>
              <a:t>h</a:t>
            </a:r>
            <a:r>
              <a:rPr lang="en-US" i="0" baseline="0" dirty="0"/>
              <a:t> = 1 and </a:t>
            </a:r>
            <a:r>
              <a:rPr lang="en-US" i="1" baseline="0" dirty="0"/>
              <a:t>k</a:t>
            </a:r>
            <a:r>
              <a:rPr lang="en-US" i="0" baseline="0" dirty="0"/>
              <a:t> = 3, so t</a:t>
            </a:r>
            <a:r>
              <a:rPr lang="en-US" baseline="0" dirty="0"/>
              <a:t>ranslated right 1 and up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218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sure the</a:t>
            </a:r>
            <a:r>
              <a:rPr lang="en-US" baseline="0" dirty="0"/>
              <a:t> graph actually goes through the </a:t>
            </a:r>
            <a:r>
              <a:rPr lang="en-US" dirty="0"/>
              <a:t>points it should go 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8≤6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Not true, so </a:t>
                </a:r>
                <a:r>
                  <a:rPr lang="en-US" b="1" dirty="0">
                    <a:sym typeface="Wingdings" pitchFamily="2" charset="2"/>
                  </a:rPr>
                  <a:t>not</a:t>
                </a:r>
                <a:r>
                  <a:rPr lang="en-US" baseline="0" dirty="0">
                    <a:sym typeface="Wingdings" pitchFamily="2" charset="2"/>
                  </a:rPr>
                  <a:t> a solution</a:t>
                </a:r>
              </a:p>
              <a:p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−2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≤6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−3</m:t>
                          </m:r>
                        </m:e>
                      </m:d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2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8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≤6</m:t>
                      </m:r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−15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16≤6</m:t>
                      </m:r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−31≤6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True, so it </a:t>
                </a:r>
                <a:r>
                  <a:rPr lang="en-US" b="1" baseline="0" dirty="0">
                    <a:sym typeface="Wingdings" pitchFamily="2" charset="2"/>
                  </a:rPr>
                  <a:t>is</a:t>
                </a:r>
                <a:r>
                  <a:rPr lang="en-US" baseline="0" dirty="0">
                    <a:sym typeface="Wingdings" pitchFamily="2" charset="2"/>
                  </a:rPr>
                  <a:t> a solution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5𝑥−2𝑦≤6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5(0)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2(−4)≤6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8≤6</a:t>
                </a:r>
                <a:endParaRPr lang="en-US" i="1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Not true, so </a:t>
                </a:r>
                <a:r>
                  <a:rPr lang="en-US" b="1" dirty="0" smtClean="0">
                    <a:sym typeface="Wingdings" pitchFamily="2" charset="2"/>
                  </a:rPr>
                  <a:t>not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a solution</a:t>
                </a:r>
              </a:p>
              <a:p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="0" i="0" baseline="0" smtClean="0">
                    <a:latin typeface="Cambria Math" panose="02040503050406030204" pitchFamily="18" charset="0"/>
                    <a:sym typeface="Wingdings" pitchFamily="2" charset="2"/>
                  </a:rPr>
                  <a:t>5𝑥−2𝑦≤6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5(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2(8)≤6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−15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16≤6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−31≤6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True, so it </a:t>
                </a:r>
                <a:r>
                  <a:rPr lang="en-US" b="1" baseline="0" dirty="0" smtClean="0">
                    <a:sym typeface="Wingdings" pitchFamily="2" charset="2"/>
                  </a:rPr>
                  <a:t>is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a solution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the line: Vertical</a:t>
                </a:r>
                <a:r>
                  <a:rPr lang="en-US" baseline="0" dirty="0"/>
                  <a:t> line at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 = -4</a:t>
                </a:r>
                <a:r>
                  <a:rPr lang="en-US" baseline="0" dirty="0"/>
                  <a:t>.</a:t>
                </a:r>
              </a:p>
              <a:p>
                <a:r>
                  <a:rPr lang="en-US" baseline="0" dirty="0"/>
                  <a:t>Solid because equal to.</a:t>
                </a:r>
              </a:p>
              <a:p>
                <a:r>
                  <a:rPr lang="en-US" baseline="0" dirty="0"/>
                  <a:t>Shade the right because that is where the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’s are bigger than -4.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Vertical</a:t>
                </a:r>
                <a:r>
                  <a:rPr lang="en-US" baseline="0" dirty="0" smtClean="0"/>
                  <a:t> line at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= -4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baseline="0" dirty="0" smtClean="0"/>
                  <a:t>Shade the right because that is where the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’s are bigger than -4.</a:t>
                </a:r>
              </a:p>
              <a:p>
                <a:endParaRPr lang="en-US" i="0" baseline="0" dirty="0" smtClean="0"/>
              </a:p>
              <a:p>
                <a:r>
                  <a:rPr lang="en-US" i="0" baseline="0" dirty="0" smtClean="0"/>
                  <a:t>Graph line: </a:t>
                </a:r>
                <a:r>
                  <a:rPr lang="en-US" i="1" baseline="0" dirty="0" smtClean="0"/>
                  <a:t>y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 = 0, slope = -3.</a:t>
                </a:r>
              </a:p>
              <a:p>
                <a:r>
                  <a:rPr lang="en-US" i="0" baseline="0" dirty="0" smtClean="0"/>
                  <a:t>Dotted because not equal to.</a:t>
                </a:r>
              </a:p>
              <a:p>
                <a:r>
                  <a:rPr lang="en-US" i="0" baseline="0" dirty="0" smtClean="0"/>
                  <a:t>Pick (1,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𝑦&gt;−3𝑥→0&gt;−3(1)→0&gt;−3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baseline="0" dirty="0"/>
                  <a:t>Graph line: </a:t>
                </a:r>
                <a:r>
                  <a:rPr lang="en-US" i="1" baseline="0" dirty="0"/>
                  <a:t>y</a:t>
                </a:r>
                <a:r>
                  <a:rPr lang="en-US" i="0" baseline="0" dirty="0"/>
                  <a:t>-</a:t>
                </a:r>
                <a:r>
                  <a:rPr lang="en-US" i="0" baseline="0" dirty="0" err="1"/>
                  <a:t>int</a:t>
                </a:r>
                <a:r>
                  <a:rPr lang="en-US" i="0" baseline="0" dirty="0"/>
                  <a:t> = 0, slope = -3.</a:t>
                </a:r>
              </a:p>
              <a:p>
                <a:r>
                  <a:rPr lang="en-US" i="0" baseline="0" dirty="0"/>
                  <a:t>Dotted because not equal to.</a:t>
                </a:r>
              </a:p>
              <a:p>
                <a:r>
                  <a:rPr lang="en-US" i="0" baseline="0" dirty="0"/>
                  <a:t>Pick (1,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&gt;−3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→0&gt;−3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→0&gt;−3</m:t>
                    </m:r>
                  </m:oMath>
                </a14:m>
                <a:r>
                  <a:rPr lang="en-US" dirty="0"/>
                  <a:t>. This is true so shade that side of</a:t>
                </a:r>
                <a:r>
                  <a:rPr lang="en-US" baseline="0" dirty="0"/>
                  <a:t> the line.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Vertical</a:t>
                </a:r>
                <a:r>
                  <a:rPr lang="en-US" baseline="0" dirty="0" smtClean="0"/>
                  <a:t> line at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= -4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baseline="0" dirty="0" smtClean="0"/>
                  <a:t>Shade the right because that is where the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’s are bigger than -4.</a:t>
                </a:r>
              </a:p>
              <a:p>
                <a:endParaRPr lang="en-US" i="0" baseline="0" dirty="0" smtClean="0"/>
              </a:p>
              <a:p>
                <a:r>
                  <a:rPr lang="en-US" i="0" baseline="0" dirty="0" smtClean="0"/>
                  <a:t>Graph line: </a:t>
                </a:r>
                <a:r>
                  <a:rPr lang="en-US" i="1" baseline="0" dirty="0" smtClean="0"/>
                  <a:t>y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 = 0, slope = -3.</a:t>
                </a:r>
              </a:p>
              <a:p>
                <a:r>
                  <a:rPr lang="en-US" i="0" baseline="0" dirty="0" smtClean="0"/>
                  <a:t>Dotted because not equal to.</a:t>
                </a:r>
              </a:p>
              <a:p>
                <a:r>
                  <a:rPr lang="en-US" i="0" baseline="0" dirty="0" smtClean="0"/>
                  <a:t>Pick (1,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𝑦&gt;−3𝑥→0&gt;−3(1)→0&gt;−3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86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the line: </a:t>
                </a:r>
                <a:r>
                  <a:rPr lang="en-US" i="1" dirty="0"/>
                  <a:t>y</a:t>
                </a:r>
                <a:r>
                  <a:rPr lang="en-US" i="0" dirty="0"/>
                  <a:t>-</a:t>
                </a:r>
                <a:r>
                  <a:rPr lang="en-US" i="0" dirty="0" err="1"/>
                  <a:t>int</a:t>
                </a:r>
                <a:r>
                  <a:rPr lang="en-US" i="0" dirty="0"/>
                  <a:t> = 3, slope = 2.</a:t>
                </a:r>
                <a:endParaRPr lang="en-US" i="1" baseline="0" dirty="0"/>
              </a:p>
              <a:p>
                <a:r>
                  <a:rPr lang="en-US" baseline="0" dirty="0"/>
                  <a:t>Solid because equal to.</a:t>
                </a:r>
              </a:p>
              <a:p>
                <a:r>
                  <a:rPr lang="en-US" i="0" baseline="0" dirty="0"/>
                  <a:t>Pick (0,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+3→0≤2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+3→0≤3</m:t>
                    </m:r>
                  </m:oMath>
                </a14:m>
                <a:r>
                  <a:rPr lang="en-US" dirty="0"/>
                  <a:t>. This is true so shade that side of</a:t>
                </a:r>
                <a:r>
                  <a:rPr lang="en-US" baseline="0" dirty="0"/>
                  <a:t> the line.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</a:t>
                </a:r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 = 3, slope = 2.</a:t>
                </a:r>
                <a:endParaRPr lang="en-US" i="1" baseline="0" dirty="0" smtClean="0"/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i="0" baseline="0" dirty="0" smtClean="0"/>
                  <a:t>Pick (0,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𝑦≤2𝑥+3→0≤2(0)+3→0≤3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Graph the absolute value: </a:t>
                </a:r>
                <a:r>
                  <a:rPr lang="en-US" i="1" dirty="0" smtClean="0"/>
                  <a:t>h</a:t>
                </a:r>
                <a:r>
                  <a:rPr lang="en-US" i="0" dirty="0" smtClean="0"/>
                  <a:t> </a:t>
                </a:r>
                <a:r>
                  <a:rPr lang="en-US" i="0" dirty="0" smtClean="0"/>
                  <a:t>= </a:t>
                </a:r>
                <a:r>
                  <a:rPr lang="en-US" i="0" dirty="0" smtClean="0"/>
                  <a:t>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-3,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3</a:t>
                </a:r>
                <a:endParaRPr lang="en-US" i="1" baseline="0" dirty="0" smtClean="0"/>
              </a:p>
              <a:p>
                <a:r>
                  <a:rPr lang="en-US" baseline="0" dirty="0" smtClean="0"/>
                  <a:t>Dotted because not equal </a:t>
                </a:r>
                <a:r>
                  <a:rPr lang="en-US" baseline="0" dirty="0" smtClean="0"/>
                  <a:t>to.</a:t>
                </a:r>
              </a:p>
              <a:p>
                <a:r>
                  <a:rPr lang="en-US" i="0" baseline="0" dirty="0" smtClean="0"/>
                  <a:t>Pick </a:t>
                </a:r>
                <a:r>
                  <a:rPr lang="en-US" i="0" baseline="0" dirty="0" smtClean="0"/>
                  <a:t>(1, </a:t>
                </a:r>
                <a:r>
                  <a:rPr lang="en-US" i="0" baseline="0" dirty="0" smtClean="0"/>
                  <a:t>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&lt;3|𝑥−1|−3→0&lt;3|1−1|−3→0&lt;−3</a:t>
                </a:r>
                <a:r>
                  <a:rPr lang="en-US" dirty="0" smtClean="0"/>
                  <a:t>. This is </a:t>
                </a:r>
                <a:r>
                  <a:rPr lang="en-US" dirty="0" smtClean="0"/>
                  <a:t>false </a:t>
                </a:r>
                <a:r>
                  <a:rPr lang="en-US" dirty="0" smtClean="0"/>
                  <a:t>so shade </a:t>
                </a:r>
                <a:r>
                  <a:rPr lang="en-US" dirty="0" smtClean="0"/>
                  <a:t>the other </a:t>
                </a:r>
                <a:r>
                  <a:rPr lang="en-US" dirty="0" smtClean="0"/>
                  <a:t>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the absolute value: </a:t>
                </a:r>
                <a:r>
                  <a:rPr lang="en-US" i="1" dirty="0"/>
                  <a:t>h</a:t>
                </a:r>
                <a:r>
                  <a:rPr lang="en-US" i="0" dirty="0"/>
                  <a:t> = 1, </a:t>
                </a:r>
                <a:r>
                  <a:rPr lang="en-US" i="1" dirty="0"/>
                  <a:t>k</a:t>
                </a:r>
                <a:r>
                  <a:rPr lang="en-US" i="0" dirty="0"/>
                  <a:t> = -3, </a:t>
                </a:r>
                <a:r>
                  <a:rPr lang="en-US" i="1" dirty="0"/>
                  <a:t>a</a:t>
                </a:r>
                <a:r>
                  <a:rPr lang="en-US" i="0" dirty="0"/>
                  <a:t> = 3</a:t>
                </a:r>
                <a:endParaRPr lang="en-US" i="1" baseline="0" dirty="0"/>
              </a:p>
              <a:p>
                <a:r>
                  <a:rPr lang="en-US" baseline="0" dirty="0"/>
                  <a:t>Dotted because not equal to.</a:t>
                </a:r>
              </a:p>
              <a:p>
                <a:r>
                  <a:rPr lang="en-US" i="0" baseline="0" dirty="0"/>
                  <a:t>Pick (1,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&lt;3</m:t>
                    </m:r>
                    <m:d>
                      <m:dPr>
                        <m:begChr m:val="|"/>
                        <m:endChr m:val="|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−3→0&lt;3</m:t>
                    </m:r>
                    <m:d>
                      <m:dPr>
                        <m:begChr m:val="|"/>
                        <m:endChr m:val="|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1−1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−3→0&lt;−3</m:t>
                    </m:r>
                  </m:oMath>
                </a14:m>
                <a:r>
                  <a:rPr lang="en-US" dirty="0"/>
                  <a:t>. This is false so shade the other side of</a:t>
                </a:r>
                <a:r>
                  <a:rPr lang="en-US" baseline="0" dirty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</a:t>
                </a:r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 = 3, slope = 2.</a:t>
                </a:r>
                <a:endParaRPr lang="en-US" i="1" baseline="0" dirty="0" smtClean="0"/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i="0" baseline="0" dirty="0" smtClean="0"/>
                  <a:t>Pick (0,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𝑦≤2𝑥+3→0≤2(0)+3→0≤3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Graph the absolute value: </a:t>
                </a:r>
                <a:r>
                  <a:rPr lang="en-US" i="1" dirty="0" smtClean="0"/>
                  <a:t>h</a:t>
                </a:r>
                <a:r>
                  <a:rPr lang="en-US" i="0" dirty="0" smtClean="0"/>
                  <a:t> </a:t>
                </a:r>
                <a:r>
                  <a:rPr lang="en-US" i="0" dirty="0" smtClean="0"/>
                  <a:t>= </a:t>
                </a:r>
                <a:r>
                  <a:rPr lang="en-US" i="0" dirty="0" smtClean="0"/>
                  <a:t>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-3,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3</a:t>
                </a:r>
                <a:endParaRPr lang="en-US" i="1" baseline="0" dirty="0" smtClean="0"/>
              </a:p>
              <a:p>
                <a:r>
                  <a:rPr lang="en-US" baseline="0" dirty="0" smtClean="0"/>
                  <a:t>Dotted because not equal </a:t>
                </a:r>
                <a:r>
                  <a:rPr lang="en-US" baseline="0" dirty="0" smtClean="0"/>
                  <a:t>to.</a:t>
                </a:r>
              </a:p>
              <a:p>
                <a:r>
                  <a:rPr lang="en-US" i="0" baseline="0" dirty="0" smtClean="0"/>
                  <a:t>Pick </a:t>
                </a:r>
                <a:r>
                  <a:rPr lang="en-US" i="0" baseline="0" dirty="0" smtClean="0"/>
                  <a:t>(1, </a:t>
                </a:r>
                <a:r>
                  <a:rPr lang="en-US" i="0" baseline="0" dirty="0" smtClean="0"/>
                  <a:t>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&lt;3|𝑥−1|−3→0&lt;3|1−1|−3→0&lt;−3</a:t>
                </a:r>
                <a:r>
                  <a:rPr lang="en-US" dirty="0" smtClean="0"/>
                  <a:t>. This is </a:t>
                </a:r>
                <a:r>
                  <a:rPr lang="en-US" dirty="0" smtClean="0"/>
                  <a:t>false </a:t>
                </a:r>
                <a:r>
                  <a:rPr lang="en-US" dirty="0" smtClean="0"/>
                  <a:t>so shade </a:t>
                </a:r>
                <a:r>
                  <a:rPr lang="en-US" dirty="0" smtClean="0"/>
                  <a:t>the other </a:t>
                </a:r>
                <a:r>
                  <a:rPr lang="en-US" dirty="0" smtClean="0"/>
                  <a:t>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270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Rate problem: rate × amount</a:t>
                </a:r>
                <a:r>
                  <a:rPr lang="en-US" baseline="0" dirty="0"/>
                  <a:t> = total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≥240</m:t>
                      </m:r>
                    </m:oMath>
                  </m:oMathPara>
                </a14:m>
                <a:endParaRPr lang="en-US" baseline="0" dirty="0"/>
              </a:p>
              <a:p>
                <a:r>
                  <a:rPr lang="en-US" dirty="0"/>
                  <a:t>Greater</a:t>
                </a:r>
                <a:r>
                  <a:rPr lang="en-US" baseline="0" dirty="0"/>
                  <a:t> than sign because the 240 is the smallest we want, so the small side of the sign is pointed at 240.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Rate problem: rate × amount</a:t>
                </a:r>
                <a:r>
                  <a:rPr lang="en-US" baseline="0" dirty="0" smtClean="0"/>
                  <a:t> = total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9𝑥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+12𝑦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≥240</a:t>
                </a:r>
                <a:endParaRPr lang="en-US" baseline="0" dirty="0" smtClean="0"/>
              </a:p>
              <a:p>
                <a:r>
                  <a:rPr lang="en-US" dirty="0" smtClean="0"/>
                  <a:t>Greater</a:t>
                </a:r>
                <a:r>
                  <a:rPr lang="en-US" baseline="0" dirty="0" smtClean="0"/>
                  <a:t> than sign because the 240 is the smallest we want, so the small side of the sign is pointed at 240.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3113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≥240</m:t>
                      </m:r>
                    </m:oMath>
                  </m:oMathPara>
                </a14:m>
                <a:endParaRPr lang="en-US" baseline="0" dirty="0"/>
              </a:p>
              <a:p>
                <a:pPr defTabSz="931134"/>
                <a:r>
                  <a:rPr lang="en-US" dirty="0"/>
                  <a:t>Graph the line: This is in standard form,</a:t>
                </a:r>
                <a:r>
                  <a:rPr lang="en-US" baseline="0" dirty="0"/>
                  <a:t> so find the intercepts.</a:t>
                </a:r>
              </a:p>
              <a:p>
                <a:pPr defTabSz="931134"/>
                <a:r>
                  <a:rPr lang="en-US" i="1" baseline="0" dirty="0"/>
                  <a:t>x</a:t>
                </a:r>
                <a:r>
                  <a:rPr lang="en-US" i="0" baseline="0" dirty="0"/>
                  <a:t>-</a:t>
                </a:r>
                <a:r>
                  <a:rPr lang="en-US" i="0" baseline="0" dirty="0" err="1"/>
                  <a:t>int</a:t>
                </a:r>
                <a:r>
                  <a:rPr lang="en-US" i="0" baseline="0" dirty="0"/>
                  <a:t>: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≈26.7</m:t>
                    </m:r>
                  </m:oMath>
                </a14:m>
                <a:endParaRPr lang="en-US" b="0" i="0" baseline="0" dirty="0"/>
              </a:p>
              <a:p>
                <a:pPr defTabSz="931134"/>
                <a:r>
                  <a:rPr lang="en-US" i="1" dirty="0"/>
                  <a:t>y</a:t>
                </a:r>
                <a:r>
                  <a:rPr lang="en-US" i="0" dirty="0"/>
                  <a:t>-</a:t>
                </a:r>
                <a:r>
                  <a:rPr lang="en-US" i="0" dirty="0" err="1"/>
                  <a:t>int</a:t>
                </a:r>
                <a:r>
                  <a:rPr lang="en-US" i="0" dirty="0"/>
                  <a:t>:</a:t>
                </a:r>
                <a:r>
                  <a:rPr lang="en-US" i="0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i="1" dirty="0"/>
              </a:p>
              <a:p>
                <a:pPr defTabSz="931134"/>
                <a:r>
                  <a:rPr lang="en-US" i="0" dirty="0"/>
                  <a:t>Solid</a:t>
                </a:r>
                <a:r>
                  <a:rPr lang="en-US" i="0" baseline="0" dirty="0"/>
                  <a:t> line because equal to.</a:t>
                </a:r>
              </a:p>
              <a:p>
                <a:pPr defTabSz="931134"/>
                <a:r>
                  <a:rPr lang="en-US" i="0" baseline="0" dirty="0"/>
                  <a:t>Test (0, 0).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≥0→9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≥240→0≥240</m:t>
                    </m:r>
                  </m:oMath>
                </a14:m>
                <a:r>
                  <a:rPr lang="en-US" i="0" dirty="0"/>
                  <a:t>. This is false, so shade the other side of the line.</a:t>
                </a:r>
              </a:p>
              <a:p>
                <a:endParaRPr lang="en-US" dirty="0"/>
              </a:p>
              <a:p>
                <a:r>
                  <a:rPr lang="en-US" dirty="0"/>
                  <a:t>Pick any three points in the shaded area.</a:t>
                </a:r>
              </a:p>
              <a:p>
                <a:r>
                  <a:rPr lang="en-US" dirty="0"/>
                  <a:t>Sample Answers: (15,</a:t>
                </a:r>
                <a:r>
                  <a:rPr lang="en-US" baseline="0" dirty="0"/>
                  <a:t> 12), (24, 4), (3, 20)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31134"/>
                <a:r>
                  <a:rPr lang="en-US" i="0" dirty="0" smtClean="0">
                    <a:latin typeface="Cambria Math" panose="02040503050406030204" pitchFamily="18" charset="0"/>
                  </a:rPr>
                  <a:t>9𝑥+12𝑦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≥240</a:t>
                </a:r>
                <a:endParaRPr lang="en-US" baseline="0" dirty="0" smtClean="0"/>
              </a:p>
              <a:p>
                <a:pPr defTabSz="931134"/>
                <a:r>
                  <a:rPr lang="en-US" dirty="0" smtClean="0"/>
                  <a:t>Graph the line: This is in standard form,</a:t>
                </a:r>
                <a:r>
                  <a:rPr lang="en-US" baseline="0" dirty="0" smtClean="0"/>
                  <a:t> so find the intercepts.</a:t>
                </a:r>
              </a:p>
              <a:p>
                <a:pPr defTabSz="931134"/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: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9𝑥+12(0)=240→𝑥≈26.7</a:t>
                </a:r>
                <a:endParaRPr lang="en-US" b="0" i="0" baseline="0" dirty="0" smtClean="0"/>
              </a:p>
              <a:p>
                <a:pPr defTabSz="931134"/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:</a:t>
                </a:r>
                <a:r>
                  <a:rPr lang="en-US" i="0" baseline="0" dirty="0" smtClean="0"/>
                  <a:t>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9(0)+12𝑦=240→𝑦=20</a:t>
                </a:r>
                <a:endParaRPr lang="en-US" i="1" dirty="0" smtClean="0"/>
              </a:p>
              <a:p>
                <a:pPr defTabSz="931134"/>
                <a:r>
                  <a:rPr lang="en-US" i="0" dirty="0" smtClean="0"/>
                  <a:t>Solid</a:t>
                </a:r>
                <a:r>
                  <a:rPr lang="en-US" i="0" baseline="0" dirty="0" smtClean="0"/>
                  <a:t> line because equal to.</a:t>
                </a:r>
              </a:p>
              <a:p>
                <a:pPr defTabSz="931134"/>
                <a:r>
                  <a:rPr lang="en-US" i="0" baseline="0" dirty="0" smtClean="0"/>
                  <a:t>Test (0, 0).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9𝑥+12𝑦≥0→9(0)+12(0)≥240→0≥240</a:t>
                </a:r>
                <a:r>
                  <a:rPr lang="en-US" i="0" dirty="0" smtClean="0"/>
                  <a:t>. This is false, so shade the other side of the line.</a:t>
                </a:r>
                <a:endParaRPr lang="en-US" i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Pick any three points in the shaded area.</a:t>
                </a:r>
              </a:p>
              <a:p>
                <a:r>
                  <a:rPr lang="en-US" dirty="0" smtClean="0"/>
                  <a:t>Sample </a:t>
                </a:r>
                <a:r>
                  <a:rPr lang="en-US" dirty="0" smtClean="0"/>
                  <a:t>Answers: </a:t>
                </a:r>
                <a:r>
                  <a:rPr lang="en-US" dirty="0" smtClean="0"/>
                  <a:t>(15,</a:t>
                </a:r>
                <a:r>
                  <a:rPr lang="en-US" baseline="0" dirty="0" smtClean="0"/>
                  <a:t> 12), (24, 4), (3, 20)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6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x      | y</a:t>
            </a:r>
          </a:p>
          <a:p>
            <a:r>
              <a:rPr lang="en-US" dirty="0"/>
              <a:t>-3</a:t>
            </a:r>
            <a:r>
              <a:rPr lang="en-US" baseline="0" dirty="0"/>
              <a:t>    | -11</a:t>
            </a:r>
          </a:p>
          <a:p>
            <a:r>
              <a:rPr lang="en-US" baseline="0" dirty="0"/>
              <a:t>-2    | -8</a:t>
            </a:r>
          </a:p>
          <a:p>
            <a:r>
              <a:rPr lang="en-US" baseline="0" dirty="0"/>
              <a:t>-1    | -5</a:t>
            </a:r>
          </a:p>
          <a:p>
            <a:r>
              <a:rPr lang="en-US" baseline="0" dirty="0"/>
              <a:t>0     | -2</a:t>
            </a:r>
          </a:p>
          <a:p>
            <a:pPr marL="0" indent="0">
              <a:buNone/>
            </a:pPr>
            <a:r>
              <a:rPr lang="en-US" baseline="0" dirty="0"/>
              <a:t>1     | 1</a:t>
            </a:r>
          </a:p>
          <a:p>
            <a:pPr marL="0" indent="0">
              <a:buNone/>
            </a:pPr>
            <a:r>
              <a:rPr lang="en-US" baseline="0" dirty="0"/>
              <a:t>2     | 4</a:t>
            </a:r>
          </a:p>
          <a:p>
            <a:pPr marL="0" indent="0">
              <a:buNone/>
            </a:pPr>
            <a:r>
              <a:rPr lang="en-US" baseline="0" dirty="0"/>
              <a:t>3     |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out that functions can be named more</a:t>
            </a:r>
            <a:r>
              <a:rPr lang="en-US" baseline="0" dirty="0"/>
              <a:t> than just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Not Linear (has an</a:t>
                </a:r>
                <a:r>
                  <a:rPr lang="en-US" baseline="0" dirty="0"/>
                  <a:t> exponent on x)</a:t>
                </a:r>
                <a:r>
                  <a:rPr lang="en-US" dirty="0"/>
                  <a:t>;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>
                  <a:spcBef>
                    <a:spcPct val="50000"/>
                  </a:spcBef>
                </a:pPr>
                <a:r>
                  <a:rPr lang="en-US" dirty="0"/>
                  <a:t>Linear;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Not Linear (has an</a:t>
                </a:r>
                <a:r>
                  <a:rPr lang="en-US" baseline="0" dirty="0" smtClean="0"/>
                  <a:t> exponent on x)</a:t>
                </a:r>
                <a:r>
                  <a:rPr lang="en-US" dirty="0" smtClean="0"/>
                  <a:t>;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b="0" i="0" dirty="0" smtClean="0">
                    <a:latin typeface="Cambria Math" panose="02040503050406030204" pitchFamily="18" charset="0"/>
                  </a:rPr>
                  <a:t>𝑓(−2)=(−2)−1−(−2)^3=5</a:t>
                </a:r>
                <a:endParaRPr lang="en-US" b="0" dirty="0" smtClean="0"/>
              </a:p>
              <a:p>
                <a:endParaRPr lang="en-US" dirty="0" smtClean="0"/>
              </a:p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Linear;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𝑓(−2)=−4−2(−2)=0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2057400" cy="41374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3" y="4686156"/>
            <a:ext cx="55734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0" y="1200150"/>
            <a:ext cx="9144000" cy="33718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0" y="1192175"/>
            <a:ext cx="4495800" cy="3429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0" y="1192175"/>
            <a:ext cx="4299099" cy="3429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788"/>
            <a:ext cx="9144000" cy="65246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0" y="1828800"/>
            <a:ext cx="449580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4343400" cy="268605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0" y="1314450"/>
            <a:ext cx="44958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43434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788"/>
            <a:ext cx="9144000" cy="652462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314450"/>
            <a:ext cx="22098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781800" cy="33147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D0FA59-E43B-4645-83B5-B706AAB9CE5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1%20Quiz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2%20Quiz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3%20Quiz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4%20Quiz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5%20Quiz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6%20Quiz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7%20Quiz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9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3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4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4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4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8%20Quiz.pptx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Equations and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2.1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1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2.2 Find Slope and Rate of Change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43400" y="1429346"/>
            <a:ext cx="4267200" cy="2743200"/>
            <a:chOff x="4343400" y="1905794"/>
            <a:chExt cx="4267200" cy="3657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3276600" y="3733800"/>
              <a:ext cx="3657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43400" y="5181600"/>
              <a:ext cx="4267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4724400" y="1828800"/>
            <a:ext cx="3505200" cy="17145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562600" y="1943100"/>
            <a:ext cx="2133600" cy="1455181"/>
            <a:chOff x="5562600" y="2590800"/>
            <a:chExt cx="2133600" cy="1940241"/>
          </a:xfrm>
        </p:grpSpPr>
        <p:sp>
          <p:nvSpPr>
            <p:cNvPr id="12" name="Oval 11"/>
            <p:cNvSpPr/>
            <p:nvPr/>
          </p:nvSpPr>
          <p:spPr>
            <a:xfrm>
              <a:off x="5791200" y="3962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543800" y="2819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2590800"/>
              <a:ext cx="9144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(x</a:t>
              </a:r>
              <a:r>
                <a:rPr lang="en-US" baseline="-25000" dirty="0"/>
                <a:t>2</a:t>
              </a:r>
              <a:r>
                <a:rPr lang="en-US" dirty="0"/>
                <a:t>, y</a:t>
              </a:r>
              <a:r>
                <a:rPr lang="en-US" baseline="-25000" dirty="0"/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4038599"/>
              <a:ext cx="9144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(x</a:t>
              </a:r>
              <a:r>
                <a:rPr lang="en-US" baseline="-25000" dirty="0"/>
                <a:t>1</a:t>
              </a:r>
              <a:r>
                <a:rPr lang="en-US" dirty="0"/>
                <a:t>, y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4400" y="4343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Slope is the rate of change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842000" y="2971799"/>
            <a:ext cx="1752600" cy="369332"/>
            <a:chOff x="5842000" y="3962400"/>
            <a:chExt cx="1752600" cy="49244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842000" y="4000500"/>
              <a:ext cx="1752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553200" y="3962400"/>
              <a:ext cx="6096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run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581900" y="2152650"/>
            <a:ext cx="647700" cy="848882"/>
            <a:chOff x="7581900" y="2870200"/>
            <a:chExt cx="647700" cy="1131842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7023146" y="3428954"/>
              <a:ext cx="1131842" cy="143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620000" y="3364468"/>
              <a:ext cx="6096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rise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1" y="1471163"/>
                <a:ext cx="2269083" cy="895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961549"/>
                <a:ext cx="2269083" cy="8959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2" y="2686050"/>
                <a:ext cx="2477281" cy="101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𝑚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581400"/>
                <a:ext cx="2477281" cy="1016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2.2 Find Slope and Rate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7719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Positive Slope</a:t>
            </a:r>
          </a:p>
          <a:p>
            <a:pPr lvl="1"/>
            <a:r>
              <a:rPr lang="en-US" dirty="0"/>
              <a:t>Rises</a:t>
            </a:r>
          </a:p>
          <a:p>
            <a:pPr lvl="1"/>
            <a:endParaRPr lang="en-US" dirty="0"/>
          </a:p>
          <a:p>
            <a:r>
              <a:rPr lang="en-US" dirty="0"/>
              <a:t>Zero Slope</a:t>
            </a:r>
          </a:p>
          <a:p>
            <a:pPr lvl="1"/>
            <a:r>
              <a:rPr lang="en-US" dirty="0"/>
              <a:t>Horizontal </a:t>
            </a:r>
          </a:p>
          <a:p>
            <a:endParaRPr lang="en-US" dirty="0"/>
          </a:p>
          <a:p>
            <a:r>
              <a:rPr lang="en-US" dirty="0"/>
              <a:t>Negative Slope</a:t>
            </a:r>
          </a:p>
          <a:p>
            <a:pPr lvl="1"/>
            <a:r>
              <a:rPr lang="en-US" dirty="0"/>
              <a:t>Falls</a:t>
            </a:r>
          </a:p>
          <a:p>
            <a:pPr lvl="1"/>
            <a:endParaRPr lang="en-US" dirty="0"/>
          </a:p>
          <a:p>
            <a:r>
              <a:rPr lang="en-US" dirty="0"/>
              <a:t>No Slope (Undefined)</a:t>
            </a:r>
          </a:p>
          <a:p>
            <a:pPr lvl="1"/>
            <a:r>
              <a:rPr lang="en-US" dirty="0"/>
              <a:t>Vertical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19600" y="2343150"/>
            <a:ext cx="1066800" cy="7429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86400" y="2343150"/>
            <a:ext cx="1066800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3200" y="2343150"/>
            <a:ext cx="1066800" cy="7429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105650" y="3600252"/>
            <a:ext cx="10287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429000" y="1657350"/>
            <a:ext cx="762000" cy="1314450"/>
            <a:chOff x="8077200" y="4495800"/>
            <a:chExt cx="762000" cy="1752600"/>
          </a:xfrm>
        </p:grpSpPr>
        <p:sp>
          <p:nvSpPr>
            <p:cNvPr id="31" name="Smiley Face 30"/>
            <p:cNvSpPr/>
            <p:nvPr/>
          </p:nvSpPr>
          <p:spPr>
            <a:xfrm>
              <a:off x="8077200" y="4495800"/>
              <a:ext cx="685800" cy="685800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31" idx="4"/>
            </p:cNvCxnSpPr>
            <p:nvPr/>
          </p:nvCxnSpPr>
          <p:spPr>
            <a:xfrm rot="5400000">
              <a:off x="8058150" y="5505450"/>
              <a:ext cx="685800" cy="381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8343900" y="5905500"/>
              <a:ext cx="381000" cy="304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077200" y="5943600"/>
              <a:ext cx="38100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53400" y="5486400"/>
              <a:ext cx="6858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076406" y="2914650"/>
            <a:ext cx="686594" cy="400646"/>
            <a:chOff x="8076406" y="3886200"/>
            <a:chExt cx="686594" cy="534194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7848600" y="41910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8533606" y="41902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8228806" y="41140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4343400" y="4123720"/>
            <a:ext cx="2514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There’s </a:t>
            </a:r>
            <a:r>
              <a:rPr lang="en-US" sz="2400" b="1" u="sng" dirty="0"/>
              <a:t>No Slope</a:t>
            </a:r>
            <a:r>
              <a:rPr lang="en-US" sz="2400" dirty="0"/>
              <a:t> to stand on.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00600" y="26860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91200" y="23398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705600" y="26289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–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162800" y="34861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46821E-6 C 0.00156 -0.00047 0.00989 -0.00278 0.0118 -0.0044 C 0.01805 -0.00995 0.021 -0.01711 0.02881 -0.02012 C 0.03715 -0.02775 0.04565 -0.03538 0.05416 -0.04278 C 0.06735 -0.05411 0.05173 -0.04625 0.0644 -0.0518 C 0.06926 -0.05642 0.07048 -0.05665 0.07447 -0.06313 C 0.07586 -0.06521 0.07638 -0.06821 0.07794 -0.06983 C 0.08124 -0.0733 0.0861 -0.07376 0.08975 -0.07677 C 0.10381 -0.0881 0.09513 -0.0837 0.10503 -0.08786 C 0.11249 -0.09457 0.12083 -0.0985 0.12881 -0.10382 " pathEditMode="relative" ptsTypes="fffffffff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0382 C 0.1757 -0.11815 0.22274 -0.11584 0.27118 -0.11723 C 0.27726 -0.12 0.27448 -0.11954 0.27969 -0.11954 " pathEditMode="relative" ptsTypes="ff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68 -0.11954 C 0.28385 -0.11468 0.28854 -0.11098 0.29253 -0.1059 C 0.29809 -0.09896 0.30277 -0.0904 0.30816 -0.08324 C 0.32274 -0.06335 0.30052 -0.08925 0.31718 -0.07214 C 0.31979 -0.06936 0.325 -0.06312 0.325 -0.06289 C 0.32864 -0.05341 0.33472 -0.05087 0.34062 -0.04486 C 0.34826 -0.03676 0.35521 -0.0252 0.36389 -0.02012 C 0.36927 -0.00555 0.36302 -0.01942 0.37031 -0.0111 C 0.37482 -0.00601 0.37673 -0.00069 0.38194 0.00254 C 0.39045 0.02381 0.40972 0.03769 0.42222 0.05202 C 0.42291 0.05434 0.42343 0.05734 0.42465 0.05896 C 0.42569 0.06058 0.42743 0.06035 0.42864 0.06104 C 0.43211 0.06289 0.43767 0.06798 0.44166 0.06798 " pathEditMode="relative" rAng="0" ptsTypes="ffffffffffff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0.06798 C 0.58333 0.17965 0.48958 0.0911 0.48958 0.33434 " pathEditMode="relative" rAng="0" ptsTypes="f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33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1" grpId="0" animBg="1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2.2 Find Slope and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9144000" cy="38862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dirty="0"/>
                  <a:t>Find the slope of the line passing through the given points.  Classify as </a:t>
                </a:r>
                <a:r>
                  <a:rPr lang="en-US" sz="3200" i="1" dirty="0"/>
                  <a:t>rises, falls, horizontal, </a:t>
                </a:r>
                <a:r>
                  <a:rPr lang="en-US" sz="3200" dirty="0"/>
                  <a:t>or </a:t>
                </a:r>
                <a:r>
                  <a:rPr lang="en-US" sz="3200" i="1" dirty="0"/>
                  <a:t>vertical</a:t>
                </a:r>
                <a:r>
                  <a:rPr lang="en-US" sz="3200" dirty="0"/>
                  <a:t>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(0, 3), (4, 8)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8−3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4−0</m:t>
                        </m:r>
                      </m:den>
                    </m:f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sym typeface="Wingdings" pitchFamily="2" charset="2"/>
                  </a:rPr>
                  <a:t>; rises</a:t>
                </a:r>
                <a:endParaRPr lang="en-US" sz="2800" b="1" dirty="0">
                  <a:sym typeface="Wingdings" pitchFamily="2" charset="2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(7, 3), (–1, 7)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7−3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−1−7</m:t>
                        </m:r>
                      </m:den>
                    </m:f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−8</m:t>
                        </m:r>
                      </m:den>
                    </m:f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sym typeface="Wingdings" pitchFamily="2" charset="2"/>
                  </a:rPr>
                  <a:t>; falls</a:t>
                </a:r>
                <a:endParaRPr lang="en-US" sz="2800" b="1" dirty="0">
                  <a:sym typeface="Wingdings" pitchFamily="2" charset="2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(7, 1), (7, -1)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 – 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7 – 7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undefined; vertical</a:t>
                </a:r>
                <a:endParaRPr lang="en-US" b="1" dirty="0"/>
              </a:p>
              <a:p>
                <a:pPr lvl="2">
                  <a:lnSpc>
                    <a:spcPct val="120000"/>
                  </a:lnSpc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9144000" cy="3886200"/>
              </a:xfrm>
              <a:blipFill>
                <a:blip r:embed="rId3"/>
                <a:stretch>
                  <a:fillRect l="-200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2.2 Find Slope and Rate of Change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200150"/>
                <a:ext cx="8153400" cy="39433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Parallel Lines</a:t>
                </a:r>
              </a:p>
              <a:p>
                <a:pPr lvl="1"/>
                <a:r>
                  <a:rPr lang="en-US" dirty="0"/>
                  <a:t>In the same plane and do not intersect</a:t>
                </a:r>
              </a:p>
              <a:p>
                <a:pPr lvl="1"/>
                <a:r>
                  <a:rPr lang="en-US" dirty="0"/>
                  <a:t>Go the same direction</a:t>
                </a:r>
              </a:p>
              <a:p>
                <a:pPr lvl="1"/>
                <a:r>
                  <a:rPr lang="en-US" dirty="0"/>
                  <a:t>Slopes are the same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Perpendicular Lines</a:t>
                </a:r>
              </a:p>
              <a:p>
                <a:pPr lvl="1"/>
                <a:r>
                  <a:rPr lang="en-US" dirty="0"/>
                  <a:t>Intersect to form a right angle</a:t>
                </a:r>
              </a:p>
              <a:p>
                <a:pPr lvl="1"/>
                <a:r>
                  <a:rPr lang="en-US" dirty="0"/>
                  <a:t>Slopes are negative reciprocals</a:t>
                </a:r>
              </a:p>
              <a:p>
                <a:pPr lvl="1"/>
                <a:r>
                  <a:rPr lang="en-US" dirty="0"/>
                  <a:t>OR Product of slopes is -1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200150"/>
                <a:ext cx="8153400" cy="3943350"/>
              </a:xfrm>
              <a:blipFill>
                <a:blip r:embed="rId3"/>
                <a:stretch>
                  <a:fillRect l="-75" t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629400" y="1200150"/>
            <a:ext cx="1524000" cy="1257300"/>
            <a:chOff x="6629400" y="1600200"/>
            <a:chExt cx="1524000" cy="16764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629400" y="2133600"/>
              <a:ext cx="1524000" cy="114300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629400" y="1600200"/>
              <a:ext cx="1524000" cy="114300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19800" y="3258146"/>
            <a:ext cx="2286000" cy="1086446"/>
            <a:chOff x="6019800" y="4344194"/>
            <a:chExt cx="2286000" cy="144859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6362700" y="5067300"/>
              <a:ext cx="1447800" cy="1588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19800" y="5791200"/>
              <a:ext cx="2286000" cy="1588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2.2 Find Slope and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Tell whether the lines are </a:t>
                </a:r>
                <a:r>
                  <a:rPr lang="en-US" i="1" dirty="0"/>
                  <a:t>parallel</a:t>
                </a:r>
                <a:r>
                  <a:rPr lang="en-US" dirty="0"/>
                  <a:t>, </a:t>
                </a:r>
                <a:r>
                  <a:rPr lang="en-US" i="1" dirty="0"/>
                  <a:t>perpendicular</a:t>
                </a:r>
                <a:r>
                  <a:rPr lang="en-US" dirty="0"/>
                  <a:t>, or </a:t>
                </a:r>
                <a:r>
                  <a:rPr lang="en-US" i="1" dirty="0"/>
                  <a:t>neither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Line 1: through (</a:t>
                </a:r>
                <a:r>
                  <a:rPr lang="en-US" dirty="0">
                    <a:solidFill>
                      <a:srgbClr val="010000"/>
                    </a:solidFill>
                  </a:rPr>
                  <a:t>–</a:t>
                </a:r>
                <a:r>
                  <a:rPr lang="en-US" dirty="0"/>
                  <a:t>2, 8) and (2, </a:t>
                </a:r>
                <a:r>
                  <a:rPr lang="en-US" dirty="0">
                    <a:solidFill>
                      <a:srgbClr val="010000"/>
                    </a:solidFill>
                  </a:rPr>
                  <a:t>–</a:t>
                </a:r>
                <a:r>
                  <a:rPr lang="en-US" dirty="0"/>
                  <a:t>4)</a:t>
                </a:r>
              </a:p>
              <a:p>
                <a:pPr lvl="1"/>
                <a:r>
                  <a:rPr lang="en-US" dirty="0"/>
                  <a:t>Line 2: through (</a:t>
                </a:r>
                <a:r>
                  <a:rPr lang="en-US" dirty="0">
                    <a:solidFill>
                      <a:srgbClr val="010000"/>
                    </a:solidFill>
                  </a:rPr>
                  <a:t>–</a:t>
                </a:r>
                <a:r>
                  <a:rPr lang="en-US" dirty="0"/>
                  <a:t>5, 1) and (</a:t>
                </a:r>
                <a:r>
                  <a:rPr lang="en-US" dirty="0">
                    <a:solidFill>
                      <a:srgbClr val="010000"/>
                    </a:solidFill>
                  </a:rPr>
                  <a:t>–</a:t>
                </a:r>
                <a:r>
                  <a:rPr lang="en-US" dirty="0"/>
                  <a:t>2, 2)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Line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−4 – 8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=−3</m:t>
                    </m:r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Line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 – 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−2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−5</m:t>
                            </m:r>
                          </m:e>
                        </m:d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Perpendicular</a:t>
                </a:r>
                <a:endParaRPr lang="en-US" b="1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33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2.2 Find Slope and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Tell whether the lines are </a:t>
                </a:r>
                <a:r>
                  <a:rPr lang="en-US" i="1" dirty="0"/>
                  <a:t>parallel</a:t>
                </a:r>
                <a:r>
                  <a:rPr lang="en-US" dirty="0"/>
                  <a:t>, </a:t>
                </a:r>
                <a:r>
                  <a:rPr lang="en-US" i="1" dirty="0"/>
                  <a:t>perpendicular</a:t>
                </a:r>
                <a:r>
                  <a:rPr lang="en-US" dirty="0"/>
                  <a:t>, or </a:t>
                </a:r>
                <a:r>
                  <a:rPr lang="en-US" i="1" dirty="0"/>
                  <a:t>neither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Line 1: through (</a:t>
                </a:r>
                <a:r>
                  <a:rPr lang="en-US" dirty="0">
                    <a:solidFill>
                      <a:srgbClr val="010000"/>
                    </a:solidFill>
                  </a:rPr>
                  <a:t>–</a:t>
                </a:r>
                <a:r>
                  <a:rPr lang="en-US" dirty="0"/>
                  <a:t>4, </a:t>
                </a:r>
                <a:r>
                  <a:rPr lang="en-US" dirty="0">
                    <a:solidFill>
                      <a:srgbClr val="010000"/>
                    </a:solidFill>
                  </a:rPr>
                  <a:t>–</a:t>
                </a:r>
                <a:r>
                  <a:rPr lang="en-US" dirty="0"/>
                  <a:t>2) and (1, </a:t>
                </a:r>
                <a:r>
                  <a:rPr lang="en-US" dirty="0">
                    <a:solidFill>
                      <a:srgbClr val="010000"/>
                    </a:solidFill>
                  </a:rPr>
                  <a:t>7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Line 2: through (</a:t>
                </a:r>
                <a:r>
                  <a:rPr lang="en-US" dirty="0">
                    <a:solidFill>
                      <a:srgbClr val="010000"/>
                    </a:solidFill>
                  </a:rPr>
                  <a:t>–</a:t>
                </a:r>
                <a:r>
                  <a:rPr lang="en-US" dirty="0"/>
                  <a:t>1, </a:t>
                </a:r>
                <a:r>
                  <a:rPr lang="en-US" dirty="0">
                    <a:solidFill>
                      <a:srgbClr val="010000"/>
                    </a:solidFill>
                  </a:rPr>
                  <a:t>–</a:t>
                </a:r>
                <a:r>
                  <a:rPr lang="en-US" dirty="0"/>
                  <a:t>4) and (</a:t>
                </a:r>
                <a:r>
                  <a:rPr lang="en-US" dirty="0">
                    <a:solidFill>
                      <a:srgbClr val="010000"/>
                    </a:solidFill>
                  </a:rPr>
                  <a:t>3</a:t>
                </a:r>
                <a:r>
                  <a:rPr lang="en-US" dirty="0"/>
                  <a:t>, 5)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Line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7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−4</m:t>
                            </m:r>
                          </m:e>
                        </m:d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9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Line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5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−4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9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Neither</a:t>
                </a:r>
                <a:endParaRPr lang="en-US" b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33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9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2.2 Find Slope and Rate of Change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1983, 87% of New Hampshire was forested.  By 2001, that percent had fallen to 81.1%.  What is the average rate of change of forested land?  Then predict what percentage will be forested in 2005.</a:t>
                </a:r>
              </a:p>
              <a:p>
                <a:endParaRPr lang="en-US" dirty="0"/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x = time in years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y = percent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Points are (1983, 87) and (2001, 81.1)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81.1 – 87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2001 – 1983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5.9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18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=−0.3278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To get the percent for 2005, take the amount from 2001 and add 4 times the slope to get four more years.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81.1+4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−0.3278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𝟕𝟗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.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𝟖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%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  <a:blipFill>
                <a:blip r:embed="rId3"/>
                <a:stretch>
                  <a:fillRect t="-2473" r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2.2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2.3 Graph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Slope-intercept form</a:t>
            </a:r>
          </a:p>
          <a:p>
            <a:pPr lvl="1"/>
            <a:r>
              <a:rPr lang="en-US" sz="2400" i="1" dirty="0"/>
              <a:t>y</a:t>
            </a:r>
            <a:r>
              <a:rPr lang="en-US" sz="2400" dirty="0"/>
              <a:t> = </a:t>
            </a:r>
            <a:r>
              <a:rPr lang="en-US" sz="2400" i="1" dirty="0" err="1"/>
              <a:t>mx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</a:p>
          <a:p>
            <a:pPr lvl="2"/>
            <a:r>
              <a:rPr lang="en-US" sz="2000" i="1" dirty="0"/>
              <a:t>m</a:t>
            </a:r>
            <a:r>
              <a:rPr lang="en-US" sz="2000" dirty="0"/>
              <a:t> is slope</a:t>
            </a:r>
          </a:p>
          <a:p>
            <a:pPr lvl="2"/>
            <a:r>
              <a:rPr lang="en-US" sz="2000" i="1" dirty="0"/>
              <a:t>b</a:t>
            </a:r>
            <a:r>
              <a:rPr lang="en-US" sz="2000" dirty="0"/>
              <a:t> is y-intercept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graph</a:t>
            </a:r>
          </a:p>
          <a:p>
            <a:pPr lvl="1"/>
            <a:r>
              <a:rPr lang="en-US" dirty="0"/>
              <a:t>Solve equation for </a:t>
            </a:r>
            <a:r>
              <a:rPr lang="en-US" i="1" dirty="0"/>
              <a:t>y</a:t>
            </a:r>
          </a:p>
          <a:p>
            <a:pPr lvl="1"/>
            <a:r>
              <a:rPr lang="en-US" dirty="0"/>
              <a:t>Plot the </a:t>
            </a:r>
            <a:r>
              <a:rPr lang="en-US" i="1" dirty="0"/>
              <a:t>y</a:t>
            </a:r>
            <a:r>
              <a:rPr lang="en-US" dirty="0"/>
              <a:t>-intercept</a:t>
            </a:r>
          </a:p>
          <a:p>
            <a:pPr lvl="1"/>
            <a:r>
              <a:rPr lang="en-US" dirty="0"/>
              <a:t>From there move up and over the slope to find another couple of points</a:t>
            </a:r>
          </a:p>
          <a:p>
            <a:pPr lvl="1"/>
            <a:r>
              <a:rPr lang="en-US" dirty="0"/>
              <a:t>Draw a line neatly through the points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2.3 Graph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Graph</a:t>
                </a:r>
              </a:p>
              <a:p>
                <a:pPr lvl="1"/>
                <a:r>
                  <a:rPr lang="en-US" i="1" dirty="0"/>
                  <a:t>y</a:t>
                </a:r>
                <a:r>
                  <a:rPr lang="en-US" dirty="0"/>
                  <a:t> = -2</a:t>
                </a:r>
                <a:r>
                  <a:rPr lang="en-US" i="1" dirty="0"/>
                  <a:t>x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=−2=−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i="1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>
                    <a:solidFill>
                      <a:srgbClr val="FF0000"/>
                    </a:solidFill>
                  </a:rPr>
                  <a:t> – 3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i="1" dirty="0">
                    <a:solidFill>
                      <a:srgbClr val="00B050"/>
                    </a:solidFill>
                  </a:rPr>
                  <a:t>f</a:t>
                </a:r>
                <a:r>
                  <a:rPr lang="en-US" dirty="0">
                    <a:solidFill>
                      <a:srgbClr val="00B050"/>
                    </a:solidFill>
                  </a:rPr>
                  <a:t>(</a:t>
                </a:r>
                <a:r>
                  <a:rPr lang="en-US" i="1" dirty="0">
                    <a:solidFill>
                      <a:srgbClr val="00B050"/>
                    </a:solidFill>
                  </a:rPr>
                  <a:t>x</a:t>
                </a:r>
                <a:r>
                  <a:rPr lang="en-US" dirty="0">
                    <a:solidFill>
                      <a:srgbClr val="00B050"/>
                    </a:solidFill>
                  </a:rPr>
                  <a:t>) = 2 – </a:t>
                </a:r>
                <a:r>
                  <a:rPr lang="en-US" i="1" dirty="0">
                    <a:solidFill>
                      <a:srgbClr val="00B050"/>
                    </a:solidFill>
                  </a:rPr>
                  <a:t>x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=−1=−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  <a:blipFill>
                <a:blip r:embed="rId3"/>
                <a:stretch>
                  <a:fillRect t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6966474" y="31051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92790" y="375867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0" y="44005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46316" y="5042424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50916" y="246327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183126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7390" y="116787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6474" y="31051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4"/>
            <a:endCxn id="8" idx="1"/>
          </p:cNvCxnSpPr>
          <p:nvPr/>
        </p:nvCxnSpPr>
        <p:spPr>
          <a:xfrm>
            <a:off x="6035490" y="1244076"/>
            <a:ext cx="1921985" cy="38095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966858" y="40739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82542" y="375829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342083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35686" y="310515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62258" y="278946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588830" y="245200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915400" y="214720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40286" y="440055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24600" y="47162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98030" y="504280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66858" y="407397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0"/>
            <a:endCxn id="22" idx="3"/>
          </p:cNvCxnSpPr>
          <p:nvPr/>
        </p:nvCxnSpPr>
        <p:spPr>
          <a:xfrm flipV="1">
            <a:off x="6036130" y="2212249"/>
            <a:ext cx="2890429" cy="2830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85000" y="2469626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93698" y="279154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17548" y="311539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50200" y="343924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267700" y="3759200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589098" y="408059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912948" y="440444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54800" y="2146300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334848" y="1822450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07100" y="149614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83250" y="1181100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5000" y="2470150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39" idx="5"/>
            <a:endCxn id="35" idx="1"/>
          </p:cNvCxnSpPr>
          <p:nvPr/>
        </p:nvCxnSpPr>
        <p:spPr>
          <a:xfrm>
            <a:off x="5739544" y="1237394"/>
            <a:ext cx="3183062" cy="31767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185 L -2.22222E-6 0.121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2377 L 0.03403 0.121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12161 L 0.03403 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25 L 0.06736 0.2444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0416 -0.132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1321 L -0.03854 -0.132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1605E-6 L 0.00226 -0.064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6666 L 0.03385 -0.0666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1605E-6 L 0.00399 0.0629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6297 L -0.0375 0.0629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0494E-6 L -0.00052 0.0617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6173 L 0.0349 0.0617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0494E-6 L -0.00052 -0.0694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6945 L -0.03298 -0.0694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2.3 Graph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Standard Form</a:t>
            </a:r>
          </a:p>
          <a:p>
            <a:pPr lvl="1"/>
            <a:r>
              <a:rPr lang="en-US" dirty="0"/>
              <a:t>A</a:t>
            </a:r>
            <a:r>
              <a:rPr lang="en-US" i="1" dirty="0"/>
              <a:t>x</a:t>
            </a:r>
            <a:r>
              <a:rPr lang="en-US" dirty="0"/>
              <a:t> + B</a:t>
            </a:r>
            <a:r>
              <a:rPr lang="en-US" i="1" dirty="0"/>
              <a:t>y</a:t>
            </a:r>
            <a:r>
              <a:rPr lang="en-US" dirty="0"/>
              <a:t> = C</a:t>
            </a:r>
          </a:p>
          <a:p>
            <a:pPr lvl="2"/>
            <a:r>
              <a:rPr lang="en-US" dirty="0"/>
              <a:t>A, B, and C are integers</a:t>
            </a:r>
          </a:p>
          <a:p>
            <a:pPr lvl="1"/>
            <a:endParaRPr lang="en-US" dirty="0"/>
          </a:p>
          <a:p>
            <a:r>
              <a:rPr lang="en-US" dirty="0"/>
              <a:t>To graph </a:t>
            </a:r>
          </a:p>
          <a:p>
            <a:pPr lvl="1"/>
            <a:r>
              <a:rPr lang="en-US" dirty="0"/>
              <a:t>Find the </a:t>
            </a:r>
            <a:r>
              <a:rPr lang="en-US" i="1" dirty="0"/>
              <a:t>x</a:t>
            </a:r>
            <a:r>
              <a:rPr lang="en-US" dirty="0"/>
              <a:t>- and </a:t>
            </a:r>
            <a:r>
              <a:rPr lang="en-US" i="1" dirty="0"/>
              <a:t>y</a:t>
            </a:r>
            <a:r>
              <a:rPr lang="en-US" dirty="0"/>
              <a:t>-intercepts by letting the other variable = 0</a:t>
            </a:r>
          </a:p>
          <a:p>
            <a:pPr lvl="1"/>
            <a:r>
              <a:rPr lang="en-US" dirty="0"/>
              <a:t>Plot the two points</a:t>
            </a:r>
          </a:p>
          <a:p>
            <a:pPr lvl="1"/>
            <a:r>
              <a:rPr lang="en-US" dirty="0"/>
              <a:t>Draw a line through the two points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i="1" dirty="0"/>
                  <a:t>x</a:t>
                </a:r>
                <a:r>
                  <a:rPr lang="en-US" dirty="0"/>
                  <a:t>-intercept:</a:t>
                </a:r>
              </a:p>
              <a:p>
                <a:r>
                  <a:rPr lang="en-US" dirty="0"/>
                  <a:t>A</a:t>
                </a:r>
                <a:r>
                  <a:rPr lang="en-US" i="1" dirty="0"/>
                  <a:t>x</a:t>
                </a:r>
                <a:r>
                  <a:rPr lang="en-US" dirty="0"/>
                  <a:t> + B(0) = C</a:t>
                </a:r>
              </a:p>
              <a:p>
                <a:r>
                  <a:rPr lang="en-US" dirty="0"/>
                  <a:t>A</a:t>
                </a:r>
                <a:r>
                  <a:rPr lang="en-US" i="1" dirty="0"/>
                  <a:t>x</a:t>
                </a:r>
                <a:r>
                  <a:rPr lang="en-US" dirty="0"/>
                  <a:t> = C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i="1" dirty="0"/>
                  <a:t>y</a:t>
                </a:r>
                <a:r>
                  <a:rPr lang="en-US" dirty="0"/>
                  <a:t>-intercept:</a:t>
                </a:r>
              </a:p>
              <a:p>
                <a:r>
                  <a:rPr lang="en-US" dirty="0"/>
                  <a:t>A(0) + B</a:t>
                </a:r>
                <a:r>
                  <a:rPr lang="en-US" i="1" dirty="0"/>
                  <a:t>y</a:t>
                </a:r>
                <a:r>
                  <a:rPr lang="en-US" dirty="0"/>
                  <a:t> = C</a:t>
                </a:r>
              </a:p>
              <a:p>
                <a:r>
                  <a:rPr lang="en-US" dirty="0"/>
                  <a:t>B</a:t>
                </a:r>
                <a:r>
                  <a:rPr lang="en-US" i="1" dirty="0"/>
                  <a:t>y</a:t>
                </a:r>
                <a:r>
                  <a:rPr lang="en-US" dirty="0"/>
                  <a:t> = C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>
                <a:blip r:embed="rId3"/>
                <a:stretch>
                  <a:fillRect t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2.3 Graph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Horizontal Lines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c</a:t>
            </a:r>
          </a:p>
          <a:p>
            <a:pPr lvl="1"/>
            <a:endParaRPr lang="en-US" dirty="0"/>
          </a:p>
          <a:p>
            <a:r>
              <a:rPr lang="en-US" dirty="0"/>
              <a:t>Vertical Lines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2.3 Graph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5105400" cy="38862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Graph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2</a:t>
                </a:r>
                <a:r>
                  <a:rPr lang="en-US" i="1" dirty="0"/>
                  <a:t>x</a:t>
                </a:r>
                <a:r>
                  <a:rPr lang="en-US" dirty="0"/>
                  <a:t> + 5</a:t>
                </a:r>
                <a:r>
                  <a:rPr lang="en-US" i="1" dirty="0"/>
                  <a:t>y</a:t>
                </a:r>
                <a:r>
                  <a:rPr lang="en-US" dirty="0"/>
                  <a:t> = 10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x-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=10→2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; (5, 0)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y-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=10→5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; (0, 2)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i="1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>
                    <a:solidFill>
                      <a:srgbClr val="FF0000"/>
                    </a:solidFill>
                  </a:rPr>
                  <a:t> = 1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Vertical line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x-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(1, 0)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i="1" dirty="0">
                    <a:solidFill>
                      <a:srgbClr val="00B050"/>
                    </a:solidFill>
                  </a:rPr>
                  <a:t>y</a:t>
                </a:r>
                <a:r>
                  <a:rPr lang="en-US" dirty="0">
                    <a:solidFill>
                      <a:srgbClr val="00B050"/>
                    </a:solidFill>
                  </a:rPr>
                  <a:t> = -4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Horizontal line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y-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(0, -4)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5105400" cy="3886200"/>
              </a:xfrm>
              <a:blipFill>
                <a:blip r:embed="rId3"/>
                <a:stretch>
                  <a:fillRect t="-628" b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8585200" y="31051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72300" y="24638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105400" y="1733550"/>
            <a:ext cx="3810000" cy="15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289800" y="310515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34250" y="1200150"/>
            <a:ext cx="0" cy="388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972300" y="440055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05400" y="4438650"/>
            <a:ext cx="381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2.3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2.4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slope and y-intercept</a:t>
            </a:r>
          </a:p>
          <a:p>
            <a:pPr lvl="1"/>
            <a:r>
              <a:rPr lang="en-US" dirty="0"/>
              <a:t>Use slope-intercept form	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 err="1"/>
              <a:t>mx</a:t>
            </a:r>
            <a:r>
              <a:rPr lang="en-US" dirty="0"/>
              <a:t> + </a:t>
            </a:r>
            <a:r>
              <a:rPr lang="en-US" i="1" dirty="0"/>
              <a:t>b</a:t>
            </a:r>
          </a:p>
          <a:p>
            <a:pPr lvl="1"/>
            <a:endParaRPr lang="en-US" dirty="0"/>
          </a:p>
          <a:p>
            <a:r>
              <a:rPr lang="en-US" dirty="0"/>
              <a:t>Any other line</a:t>
            </a:r>
          </a:p>
          <a:p>
            <a:pPr lvl="1"/>
            <a:r>
              <a:rPr lang="en-US" dirty="0"/>
              <a:t>Find the slope (</a:t>
            </a:r>
            <a:r>
              <a:rPr lang="en-US" i="1" dirty="0"/>
              <a:t>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Find a point the line goes through 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point-slope form		</a:t>
            </a:r>
            <a:r>
              <a:rPr lang="en-US" i="1" dirty="0"/>
              <a:t>y</a:t>
            </a:r>
            <a:r>
              <a:rPr lang="en-US" dirty="0"/>
              <a:t> –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2.4 Write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Write the equation of the line given…</a:t>
                </a:r>
              </a:p>
              <a:p>
                <a:pPr lvl="1"/>
                <a:r>
                  <a:rPr lang="en-US" dirty="0"/>
                  <a:t>m = –2 , b = –4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Given slope and y-intercept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6"/>
                <a:stretch>
                  <a:fillRect l="-271" t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dirty="0"/>
                  <a:t>it passes through (–1, 6) and has a slope of 4.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Given slope and point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−6=4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−6=4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+4</m:t>
                    </m:r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=4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+10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>
                <a:blip r:embed="rId7"/>
                <a:stretch>
                  <a:fillRect t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2.4 Write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Write the equation of the line given…</a:t>
                </a:r>
              </a:p>
              <a:p>
                <a:pPr lvl="1"/>
                <a:r>
                  <a:rPr lang="en-US" sz="2000" dirty="0"/>
                  <a:t>it passes through (-1, 2) and (10, 0)</a:t>
                </a:r>
              </a:p>
              <a:p>
                <a:pPr lvl="1"/>
                <a:endParaRPr lang="en-US" sz="2000" dirty="0"/>
              </a:p>
              <a:p>
                <a:pPr lvl="2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 – 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10 −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−0=−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11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20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11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6"/>
                <a:stretch>
                  <a:fillRect l="-67" t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2.4 Write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2000" dirty="0"/>
                  <a:t>Write an equation of the line that passes through (4, –2) and is (a) parallel to, and (b) perpendicular to, the line </a:t>
                </a:r>
                <a:r>
                  <a:rPr lang="en-US" sz="2000" i="1" dirty="0"/>
                  <a:t>y </a:t>
                </a:r>
                <a:r>
                  <a:rPr lang="en-US" sz="2000" dirty="0"/>
                  <a:t>= 3</a:t>
                </a:r>
                <a:r>
                  <a:rPr lang="en-US" sz="2000" i="1" dirty="0"/>
                  <a:t>x </a:t>
                </a:r>
                <a:r>
                  <a:rPr lang="en-US" sz="2000" dirty="0"/>
                  <a:t>– 1.</a:t>
                </a:r>
              </a:p>
              <a:p>
                <a:endParaRPr lang="en-US" sz="2000" dirty="0"/>
              </a:p>
              <a:p>
                <a:pPr marL="685800" lvl="2" indent="0">
                  <a:lnSpc>
                    <a:spcPct val="120000"/>
                  </a:lnSpc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; Parallel lines have same slope</a:t>
                </a: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+2=3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; Perpendicular lines have negative reciprocal slopes</a:t>
                </a: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  <a:blipFill>
                <a:blip r:embed="rId6"/>
                <a:stretch>
                  <a:fillRect t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89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2.4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00150"/>
            <a:ext cx="9144000" cy="3429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certain farmer can harvest 44000 bushels of crops in a season. Corn averages 155 bushels per acre and soybeans average 44 bushels per acre in Michigan in 2013. Write an equation that models this situation.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“per” means this rate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problem.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Rate × amount = total</a:t>
            </a:r>
          </a:p>
          <a:p>
            <a:r>
              <a:rPr lang="en-US" dirty="0">
                <a:solidFill>
                  <a:srgbClr val="0070C0"/>
                </a:solidFill>
              </a:rPr>
              <a:t>155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 + 44</a:t>
            </a:r>
            <a:r>
              <a:rPr lang="en-US" i="1" dirty="0">
                <a:solidFill>
                  <a:srgbClr val="0070C0"/>
                </a:solidFill>
              </a:rPr>
              <a:t>y</a:t>
            </a:r>
            <a:r>
              <a:rPr lang="en-US" dirty="0">
                <a:solidFill>
                  <a:srgbClr val="0070C0"/>
                </a:solidFill>
              </a:rPr>
              <a:t> = 44000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53" y="2776537"/>
            <a:ext cx="5334000" cy="23669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 Represent Relations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7719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Relation is mapping (pairing) of input values to output values</a:t>
            </a:r>
          </a:p>
          <a:p>
            <a:pPr lvl="1"/>
            <a:r>
              <a:rPr lang="en-US" dirty="0"/>
              <a:t>Input </a:t>
            </a:r>
            <a:r>
              <a:rPr lang="en-US" dirty="0">
                <a:sym typeface="Wingdings" pitchFamily="2" charset="2"/>
              </a:rPr>
              <a:t> Domain  often x</a:t>
            </a:r>
          </a:p>
          <a:p>
            <a:pPr lvl="1"/>
            <a:r>
              <a:rPr lang="en-US" dirty="0">
                <a:sym typeface="Wingdings" pitchFamily="2" charset="2"/>
              </a:rPr>
              <a:t>Output  Range  often y</a:t>
            </a:r>
          </a:p>
          <a:p>
            <a:endParaRPr lang="en-US" dirty="0">
              <a:sym typeface="Wingdings" pitchFamily="2" charset="2"/>
            </a:endParaRP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(-4, 3)</a:t>
            </a:r>
          </a:p>
          <a:p>
            <a:pPr>
              <a:buNone/>
            </a:pPr>
            <a:r>
              <a:rPr lang="en-US" dirty="0"/>
              <a:t>(-2, 1)</a:t>
            </a:r>
          </a:p>
          <a:p>
            <a:pPr>
              <a:buNone/>
            </a:pPr>
            <a:r>
              <a:rPr lang="en-US" dirty="0"/>
              <a:t>(0, 3)</a:t>
            </a:r>
          </a:p>
          <a:p>
            <a:pPr>
              <a:buNone/>
            </a:pPr>
            <a:r>
              <a:rPr lang="en-US" dirty="0"/>
              <a:t>(1, -2)</a:t>
            </a:r>
          </a:p>
          <a:p>
            <a:pPr>
              <a:buNone/>
            </a:pPr>
            <a:r>
              <a:rPr lang="en-US" dirty="0"/>
              <a:t>(-2, 4)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28950"/>
            <a:ext cx="1936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86101"/>
            <a:ext cx="2133600" cy="15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 cstate="print"/>
          <a:srcRect r="60526"/>
          <a:stretch>
            <a:fillRect/>
          </a:stretch>
        </p:blipFill>
        <p:spPr bwMode="auto">
          <a:xfrm>
            <a:off x="2514600" y="3028950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2.4 Write Equations of Lines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9144000" cy="38100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In a chemistry experiment, you record the temperature to be -5 °F one minute after you begin.  Six minutes after you begin the temperature is 20 °F.  Write a linear equation to model this.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Two points: (1, -5), (6, 20)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20−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6−1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+5=5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−5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=5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−10 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en-US" i="1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9144000" cy="3810000"/>
              </a:xfrm>
              <a:blipFill>
                <a:blip r:embed="rId4"/>
                <a:stretch>
                  <a:fillRect t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2.4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2.5 Model Direct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Direct Variation</a:t>
                </a:r>
              </a:p>
              <a:p>
                <a:pPr lvl="1"/>
                <a:r>
                  <a:rPr lang="en-US" i="1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>
                    <a:solidFill>
                      <a:srgbClr val="FF0000"/>
                    </a:solidFill>
                  </a:rPr>
                  <a:t>ax</a:t>
                </a:r>
                <a:r>
                  <a:rPr lang="en-US" dirty="0"/>
                  <a:t> can be used to model the situation</a:t>
                </a:r>
              </a:p>
              <a:p>
                <a:pPr lvl="1"/>
                <a:r>
                  <a:rPr lang="en-US" i="1" dirty="0"/>
                  <a:t>a</a:t>
                </a:r>
                <a:r>
                  <a:rPr lang="en-US" dirty="0"/>
                  <a:t> = constant of variation (slope)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Write a direct variation equation that has the given ordered pair as a solution.</a:t>
                </a:r>
              </a:p>
              <a:p>
                <a:pPr lvl="1"/>
                <a:r>
                  <a:rPr lang="en-US" dirty="0"/>
                  <a:t>(6, -2)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6"/>
                <a:stretch>
                  <a:fillRect t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2.5 Model Direct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Hooke’s Law states that the distance </a:t>
                </a:r>
                <a:r>
                  <a:rPr lang="en-US" i="1" dirty="0"/>
                  <a:t>d</a:t>
                </a:r>
                <a:r>
                  <a:rPr lang="en-US" dirty="0"/>
                  <a:t> a spring stretches varies directly with the force </a:t>
                </a:r>
                <a:r>
                  <a:rPr lang="en-US" i="1" dirty="0"/>
                  <a:t>f</a:t>
                </a:r>
                <a:r>
                  <a:rPr lang="en-US" dirty="0"/>
                  <a:t> that is applied to it.</a:t>
                </a:r>
              </a:p>
              <a:p>
                <a:pPr lvl="1"/>
                <a:r>
                  <a:rPr lang="en-US" dirty="0"/>
                  <a:t>Suppose a spring stretches 15 in. when a force of 9 lbs. is applied.  Write an equation to relate </a:t>
                </a:r>
                <a:r>
                  <a:rPr lang="en-US" i="1" dirty="0"/>
                  <a:t>d</a:t>
                </a:r>
                <a:r>
                  <a:rPr lang="en-US" dirty="0"/>
                  <a:t> to </a:t>
                </a:r>
                <a:r>
                  <a:rPr lang="en-US" i="1" dirty="0"/>
                  <a:t>f</a:t>
                </a:r>
                <a:r>
                  <a:rPr lang="en-US" dirty="0"/>
                  <a:t>.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Hooke’s law: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𝑎𝑓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15=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𝑎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9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5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Predict the distance that the spring will stretch when a force of 6 lbs. is applied.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6=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6"/>
                <a:stretch>
                  <a:fillRect t="-2170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2.5 Model Direct Variation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200150"/>
                <a:ext cx="8153400" cy="394335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The dimensions of five rectangles, each with an area of 24 ft</a:t>
                </a:r>
                <a:r>
                  <a:rPr lang="en-US" baseline="30000" dirty="0"/>
                  <a:t>2</a:t>
                </a:r>
                <a:r>
                  <a:rPr lang="en-US" dirty="0"/>
                  <a:t> are given in the table.  Tell whether the length and width show direct variation.  If so, write an equation that relates the quantities.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Plug in each point to check if </a:t>
                </a:r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a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is constant.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24=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12=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b="1" dirty="0">
                    <a:solidFill>
                      <a:srgbClr val="0070C0"/>
                    </a:solidFill>
                  </a:rPr>
                  <a:t>No,</a:t>
                </a:r>
                <a:r>
                  <a:rPr lang="en-US" dirty="0">
                    <a:solidFill>
                      <a:srgbClr val="0070C0"/>
                    </a:solidFill>
                  </a:rPr>
                  <a:t> the length and width are not directly related because the ratios (</a:t>
                </a:r>
                <a:r>
                  <a:rPr lang="en-US" i="1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>
                    <a:solidFill>
                      <a:srgbClr val="0070C0"/>
                    </a:solidFill>
                  </a:rPr>
                  <a:t>) are not constant.</a:t>
                </a:r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200150"/>
                <a:ext cx="8153400" cy="3943350"/>
              </a:xfrm>
              <a:blipFill>
                <a:blip r:embed="rId4"/>
                <a:stretch>
                  <a:fillRect t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09219"/>
              </p:ext>
            </p:extLst>
          </p:nvPr>
        </p:nvGraphicFramePr>
        <p:xfrm>
          <a:off x="1905000" y="1581150"/>
          <a:ext cx="4419600" cy="6286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r>
                        <a:rPr lang="en-US" sz="1400" dirty="0"/>
                        <a:t>Length, </a:t>
                      </a:r>
                      <a:r>
                        <a:rPr lang="en-US" sz="1400" i="1" dirty="0"/>
                        <a:t>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/>
                        <a:t>Width, </a:t>
                      </a:r>
                      <a:r>
                        <a:rPr lang="en-US" sz="1400" i="1" dirty="0"/>
                        <a:t>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4.8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2.5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2.6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6321552" cy="33718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Scatter Plot</a:t>
            </a:r>
          </a:p>
          <a:p>
            <a:pPr lvl="1"/>
            <a:r>
              <a:rPr lang="en-US" dirty="0"/>
              <a:t>Graph of many data points</a:t>
            </a:r>
          </a:p>
          <a:p>
            <a:r>
              <a:rPr lang="en-US" dirty="0"/>
              <a:t>Positive Correlation</a:t>
            </a:r>
          </a:p>
          <a:p>
            <a:pPr lvl="1"/>
            <a:r>
              <a:rPr lang="en-US" dirty="0"/>
              <a:t>The slope of the scatter plot tends to be positive</a:t>
            </a:r>
          </a:p>
          <a:p>
            <a:endParaRPr lang="en-US" dirty="0"/>
          </a:p>
          <a:p>
            <a:r>
              <a:rPr lang="en-US" dirty="0"/>
              <a:t>Negative Correlation</a:t>
            </a:r>
          </a:p>
          <a:p>
            <a:pPr lvl="1"/>
            <a:r>
              <a:rPr lang="en-US" dirty="0"/>
              <a:t>The slope of the scatter plot tends to be negative</a:t>
            </a:r>
          </a:p>
          <a:p>
            <a:endParaRPr lang="en-US" dirty="0"/>
          </a:p>
          <a:p>
            <a:r>
              <a:rPr lang="en-US" dirty="0"/>
              <a:t>No Correlation</a:t>
            </a:r>
          </a:p>
          <a:p>
            <a:pPr lvl="1"/>
            <a:r>
              <a:rPr lang="en-US" dirty="0"/>
              <a:t>There is no obvious pattern from the scatter plot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571500"/>
            <a:ext cx="2095500" cy="153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8104" y="2171700"/>
            <a:ext cx="22958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654356"/>
            <a:ext cx="2057400" cy="148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2.6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Correlation Coefficient (</a:t>
            </a:r>
            <a:r>
              <a:rPr lang="en-US" i="1" dirty="0"/>
              <a:t>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Number between -1 and 1 that measures how well the data fits a line.</a:t>
            </a:r>
          </a:p>
          <a:p>
            <a:pPr lvl="1"/>
            <a:r>
              <a:rPr lang="en-US" dirty="0"/>
              <a:t>Positive for positive correlation, negative for negative</a:t>
            </a:r>
          </a:p>
          <a:p>
            <a:pPr lvl="1"/>
            <a:r>
              <a:rPr lang="en-US" i="1" dirty="0"/>
              <a:t>r</a:t>
            </a:r>
            <a:r>
              <a:rPr lang="en-US" dirty="0"/>
              <a:t> = 0 means there is no correlation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2.6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each scatter plot,  (a) tell whether the data have a </a:t>
            </a:r>
            <a:r>
              <a:rPr lang="en-US" i="1" dirty="0"/>
              <a:t>positive correlation</a:t>
            </a:r>
            <a:r>
              <a:rPr lang="en-US" dirty="0"/>
              <a:t>, a </a:t>
            </a:r>
            <a:r>
              <a:rPr lang="en-US" i="1" dirty="0"/>
              <a:t>negative correlation</a:t>
            </a:r>
            <a:r>
              <a:rPr lang="en-US" dirty="0"/>
              <a:t>, or </a:t>
            </a:r>
            <a:r>
              <a:rPr lang="en-US" i="1" dirty="0"/>
              <a:t>approximately no correlation</a:t>
            </a:r>
            <a:r>
              <a:rPr lang="en-US" dirty="0"/>
              <a:t>, and  (b) tell whether the correlation coefficient is closest to –1,      –0.5, 0, 0.5, or 1.</a:t>
            </a:r>
          </a:p>
          <a:p>
            <a:endParaRPr lang="en-US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1" y="2914651"/>
            <a:ext cx="2451370" cy="154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5801" y="2914650"/>
            <a:ext cx="2489200" cy="1549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0901" y="2914650"/>
            <a:ext cx="2492101" cy="154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3386" y="457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Positive, r ≈ 0.5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3300" y="457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Negative, r ≈ -1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3423" y="4572000"/>
            <a:ext cx="216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 correlation, r ≈ 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2.6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943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Best-fitting line</a:t>
            </a:r>
          </a:p>
          <a:p>
            <a:pPr lvl="1"/>
            <a:r>
              <a:rPr lang="en-US" dirty="0"/>
              <a:t>Line that most closely approximates the data</a:t>
            </a:r>
          </a:p>
          <a:p>
            <a:r>
              <a:rPr lang="en-US" dirty="0"/>
              <a:t>Find the best-fitting line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Draw a scatter plot of the data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Sketch the line that appears to follow the data the closest</a:t>
            </a:r>
          </a:p>
          <a:p>
            <a:pPr marL="1143000" lvl="2" indent="-457200"/>
            <a:r>
              <a:rPr lang="en-US" dirty="0"/>
              <a:t>There should be about as many points below the line as above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Choose two points on the line and find the equation of the line</a:t>
            </a:r>
          </a:p>
          <a:p>
            <a:pPr marL="1154430" lvl="2" indent="-514350"/>
            <a:r>
              <a:rPr lang="en-US" dirty="0"/>
              <a:t>These do not have to be original data points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 Represent Relations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Function</a:t>
            </a:r>
          </a:p>
          <a:p>
            <a:pPr lvl="1"/>
            <a:r>
              <a:rPr lang="en-US" dirty="0"/>
              <a:t>Relation where each input has exactly one output</a:t>
            </a:r>
          </a:p>
          <a:p>
            <a:pPr lvl="1"/>
            <a:r>
              <a:rPr lang="en-US" dirty="0"/>
              <a:t>Same </a:t>
            </a:r>
            <a:r>
              <a:rPr lang="en-US" i="1" dirty="0"/>
              <a:t>x</a:t>
            </a:r>
            <a:r>
              <a:rPr lang="en-US" dirty="0"/>
              <a:t> does not go to more than one </a:t>
            </a:r>
            <a:r>
              <a:rPr lang="en-US" i="1" dirty="0"/>
              <a:t>y</a:t>
            </a:r>
          </a:p>
          <a:p>
            <a:endParaRPr lang="en-US" dirty="0"/>
          </a:p>
          <a:p>
            <a:r>
              <a:rPr lang="en-US" dirty="0">
                <a:cs typeface="Arial" pitchFamily="34" charset="0"/>
              </a:rPr>
              <a:t>Tell whether the relation is a function.</a:t>
            </a:r>
            <a:endParaRPr lang="en-US" dirty="0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31871"/>
            <a:ext cx="5448300" cy="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2.6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89938"/>
            <a:ext cx="2991345" cy="3196412"/>
          </a:xfrm>
        </p:spPr>
        <p:txBody>
          <a:bodyPr>
            <a:normAutofit/>
          </a:bodyPr>
          <a:lstStyle/>
          <a:p>
            <a:r>
              <a:rPr lang="en-US" sz="1600" dirty="0"/>
              <a:t>Monarch Butterflies: The table shows the area in Mexico used by Monarch Butterflies to spend winter, </a:t>
            </a:r>
            <a:r>
              <a:rPr lang="en-US" sz="1600" i="1" dirty="0"/>
              <a:t>y</a:t>
            </a:r>
            <a:r>
              <a:rPr lang="en-US" sz="1600" dirty="0"/>
              <a:t>, in acres </a:t>
            </a:r>
            <a:r>
              <a:rPr lang="en-US" sz="1600" i="1" dirty="0"/>
              <a:t>x</a:t>
            </a:r>
            <a:r>
              <a:rPr lang="en-US" sz="1600" dirty="0"/>
              <a:t> years after 2006.</a:t>
            </a:r>
          </a:p>
          <a:p>
            <a:pPr lvl="1"/>
            <a:r>
              <a:rPr lang="en-US" sz="1600" dirty="0"/>
              <a:t>Approximate the best-fitting line for the data.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Use your equation from part (a) to predict the area used by the butterflies in 2016.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874506"/>
              </p:ext>
            </p:extLst>
          </p:nvPr>
        </p:nvGraphicFramePr>
        <p:xfrm>
          <a:off x="-2689" y="1115695"/>
          <a:ext cx="5543145" cy="741680"/>
        </p:xfrm>
        <a:graphic>
          <a:graphicData uri="http://schemas.openxmlformats.org/drawingml/2006/table">
            <a:tbl>
              <a:tblPr firstCol="1" bandRow="1">
                <a:tableStyleId>{69CF1AB2-1976-4502-BF36-3FF5EA218861}</a:tableStyleId>
              </a:tblPr>
              <a:tblGrid>
                <a:gridCol w="615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9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/>
          <a:stretch/>
        </p:blipFill>
        <p:spPr>
          <a:xfrm>
            <a:off x="6837349" y="1"/>
            <a:ext cx="2306650" cy="1504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4445" r="16368" b="8148"/>
          <a:stretch/>
        </p:blipFill>
        <p:spPr>
          <a:xfrm>
            <a:off x="5715000" y="1476936"/>
            <a:ext cx="3200400" cy="3147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68790" y="443932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0   1   2   3   4   5  6   7    8  9  10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775" y="1577007"/>
            <a:ext cx="461665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dirty="0"/>
              <a:t>20   18</a:t>
            </a:r>
          </a:p>
          <a:p>
            <a:pPr algn="r"/>
            <a:r>
              <a:rPr lang="en-US" dirty="0"/>
              <a:t>16</a:t>
            </a:r>
          </a:p>
          <a:p>
            <a:pPr algn="r"/>
            <a:r>
              <a:rPr lang="en-US" dirty="0"/>
              <a:t>14</a:t>
            </a:r>
          </a:p>
          <a:p>
            <a:pPr algn="r"/>
            <a:r>
              <a:rPr lang="en-US" dirty="0"/>
              <a:t>12</a:t>
            </a:r>
          </a:p>
          <a:p>
            <a:pPr algn="r"/>
            <a:r>
              <a:rPr lang="en-US" dirty="0"/>
              <a:t>10</a:t>
            </a:r>
          </a:p>
          <a:p>
            <a:pPr algn="r"/>
            <a:r>
              <a:rPr lang="en-US" dirty="0"/>
              <a:t>8</a:t>
            </a:r>
          </a:p>
          <a:p>
            <a:pPr algn="r"/>
            <a:r>
              <a:rPr lang="en-US" dirty="0"/>
              <a:t>6</a:t>
            </a:r>
          </a:p>
          <a:p>
            <a:pPr algn="r"/>
            <a:r>
              <a:rPr lang="en-US" dirty="0"/>
              <a:t>4</a:t>
            </a:r>
          </a:p>
          <a:p>
            <a:pPr algn="r"/>
            <a:r>
              <a:rPr lang="en-US" dirty="0"/>
              <a:t>2</a:t>
            </a:r>
          </a:p>
          <a:p>
            <a:pPr algn="r"/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24178" y="1949355"/>
                <a:ext cx="2612082" cy="348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Plot the points.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Draw the best-fitting line.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Find the equation using 2 points (0,15) and (8,0).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0−15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8−0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=−1.875</m:t>
                      </m:r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=−1.875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sz="1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0" dirty="0">
                    <a:solidFill>
                      <a:schemeClr val="tx2"/>
                    </a:solidFill>
                  </a:rPr>
                  <a:t>2016 will be </a:t>
                </a:r>
                <a:r>
                  <a:rPr lang="en-US" sz="1400" b="0" i="1" dirty="0">
                    <a:solidFill>
                      <a:schemeClr val="tx2"/>
                    </a:solidFill>
                  </a:rPr>
                  <a:t>x</a:t>
                </a:r>
                <a:r>
                  <a:rPr lang="en-US" sz="1400" b="0" dirty="0">
                    <a:solidFill>
                      <a:schemeClr val="tx2"/>
                    </a:solidFill>
                  </a:rPr>
                  <a:t> = 10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=−1.875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+15=−3.75</m:t>
                    </m:r>
                  </m:oMath>
                </a14:m>
                <a:endParaRPr lang="en-US" sz="1400" b="0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0" dirty="0">
                    <a:solidFill>
                      <a:schemeClr val="tx2"/>
                    </a:solidFill>
                  </a:rPr>
                  <a:t>They would have gone extinct!</a:t>
                </a: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8" y="1949355"/>
                <a:ext cx="2612082" cy="3485891"/>
              </a:xfrm>
              <a:prstGeom prst="rect">
                <a:avLst/>
              </a:prstGeom>
              <a:blipFill>
                <a:blip r:embed="rId8"/>
                <a:stretch>
                  <a:fillRect l="-701" t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5881689" y="2157417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57911" y="2886068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34133" y="2714624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05600" y="3795713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86585" y="3090861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58052" y="3481387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34274" y="4043365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10504" y="427672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5919790" y="2419351"/>
            <a:ext cx="2233610" cy="21053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2.6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200150"/>
            <a:ext cx="4130040" cy="3714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2.7 Use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200150"/>
                <a:ext cx="3578352" cy="3371850"/>
              </a:xfrm>
            </p:spPr>
            <p:txBody>
              <a:bodyPr/>
              <a:lstStyle/>
              <a:p>
                <a:r>
                  <a:rPr lang="en-US" dirty="0"/>
                  <a:t>Absolute Value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Simplest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=|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200150"/>
                <a:ext cx="3578352" cy="3371850"/>
              </a:xfrm>
              <a:blipFill>
                <a:blip r:embed="rId7"/>
                <a:stretch>
                  <a:fillRect l="-341" t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314950" y="1504950"/>
            <a:ext cx="3371850" cy="1544257"/>
            <a:chOff x="5350604" y="2008321"/>
            <a:chExt cx="3155156" cy="1731829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921500" y="2008321"/>
              <a:ext cx="1584260" cy="1719129"/>
            </a:xfrm>
            <a:prstGeom prst="line">
              <a:avLst/>
            </a:prstGeom>
            <a:ln w="381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350604" y="2063748"/>
              <a:ext cx="1558196" cy="1676402"/>
            </a:xfrm>
            <a:prstGeom prst="line">
              <a:avLst/>
            </a:prstGeom>
            <a:ln w="381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105400" y="2419350"/>
            <a:ext cx="1143000" cy="1565136"/>
            <a:chOff x="4648200" y="3352800"/>
            <a:chExt cx="1143000" cy="2086848"/>
          </a:xfrm>
        </p:grpSpPr>
        <p:sp>
          <p:nvSpPr>
            <p:cNvPr id="19" name="TextBox 18"/>
            <p:cNvSpPr txBox="1"/>
            <p:nvPr/>
          </p:nvSpPr>
          <p:spPr>
            <a:xfrm>
              <a:off x="4648200" y="4495800"/>
              <a:ext cx="1143000" cy="94384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Slope of left is -1</a:t>
              </a: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V="1">
              <a:off x="5219700" y="3352800"/>
              <a:ext cx="1905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599068" y="3146858"/>
            <a:ext cx="914400" cy="743010"/>
            <a:chOff x="6248400" y="4191001"/>
            <a:chExt cx="914400" cy="99068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4648201"/>
              <a:ext cx="914400" cy="5334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Vertex</a:t>
              </a:r>
            </a:p>
          </p:txBody>
        </p:sp>
        <p:cxnSp>
          <p:nvCxnSpPr>
            <p:cNvPr id="23" name="Straight Arrow Connector 22"/>
            <p:cNvCxnSpPr>
              <a:stCxn id="17" idx="0"/>
            </p:cNvCxnSpPr>
            <p:nvPr/>
          </p:nvCxnSpPr>
          <p:spPr>
            <a:xfrm flipH="1" flipV="1">
              <a:off x="6629400" y="4191001"/>
              <a:ext cx="76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753350" y="2514600"/>
            <a:ext cx="1143000" cy="1622286"/>
            <a:chOff x="7391400" y="3429001"/>
            <a:chExt cx="1143000" cy="2163048"/>
          </a:xfrm>
        </p:grpSpPr>
        <p:sp>
          <p:nvSpPr>
            <p:cNvPr id="18" name="TextBox 17"/>
            <p:cNvSpPr txBox="1"/>
            <p:nvPr/>
          </p:nvSpPr>
          <p:spPr>
            <a:xfrm>
              <a:off x="7391400" y="4648201"/>
              <a:ext cx="1143000" cy="94384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Slope of right is 1</a:t>
              </a:r>
            </a:p>
          </p:txBody>
        </p:sp>
        <p:cxnSp>
          <p:nvCxnSpPr>
            <p:cNvPr id="25" name="Straight Arrow Connector 24"/>
            <p:cNvCxnSpPr>
              <a:stCxn id="18" idx="0"/>
            </p:cNvCxnSpPr>
            <p:nvPr/>
          </p:nvCxnSpPr>
          <p:spPr>
            <a:xfrm flipH="1" flipV="1">
              <a:off x="7543800" y="3429001"/>
              <a:ext cx="4191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43150"/>
            <a:ext cx="1143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Absolute value function only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143000" y="2457451"/>
            <a:ext cx="381000" cy="547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571500" y="3666589"/>
            <a:ext cx="723902" cy="333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2.7 Use Absolute Value Functions and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00150"/>
            <a:ext cx="8153400" cy="39433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Transformations (changes to graph’s size, shape, position, or orientation)</a:t>
            </a:r>
          </a:p>
          <a:p>
            <a:pPr lvl="1"/>
            <a:r>
              <a:rPr lang="en-US" dirty="0">
                <a:sym typeface="Wingdings" pitchFamily="2" charset="2"/>
              </a:rPr>
              <a:t>Stretch/Shrink</a:t>
            </a:r>
          </a:p>
          <a:p>
            <a:pPr lvl="2"/>
            <a:r>
              <a:rPr lang="en-US" dirty="0">
                <a:sym typeface="Wingdings" pitchFamily="2" charset="2"/>
              </a:rPr>
              <a:t>a is the factor the graph is stretched or shrunk vertically</a:t>
            </a:r>
          </a:p>
          <a:p>
            <a:pPr lvl="2"/>
            <a:r>
              <a:rPr lang="en-US" dirty="0">
                <a:sym typeface="Wingdings" pitchFamily="2" charset="2"/>
              </a:rPr>
              <a:t>Multiply the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-coordinates by a</a:t>
            </a:r>
          </a:p>
          <a:p>
            <a:pPr lvl="2"/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Since the slope of the right side of the graph was 1, the new slope will be a</a:t>
            </a:r>
          </a:p>
          <a:p>
            <a:pPr lvl="1"/>
            <a:r>
              <a:rPr lang="en-US" dirty="0">
                <a:sym typeface="Wingdings" pitchFamily="2" charset="2"/>
              </a:rPr>
              <a:t>Reflection  Flips the graph over a line</a:t>
            </a:r>
          </a:p>
          <a:p>
            <a:pPr lvl="2"/>
            <a:r>
              <a:rPr lang="en-US" dirty="0">
                <a:sym typeface="Wingdings" pitchFamily="2" charset="2"/>
              </a:rPr>
              <a:t>If a is negative, the graph will be flipped over the x-axis</a:t>
            </a:r>
          </a:p>
          <a:p>
            <a:pPr lvl="1"/>
            <a:r>
              <a:rPr lang="en-US" dirty="0"/>
              <a:t>Translation </a:t>
            </a:r>
            <a:r>
              <a:rPr lang="en-US" dirty="0">
                <a:sym typeface="Wingdings" pitchFamily="2" charset="2"/>
              </a:rPr>
              <a:t> moves graph</a:t>
            </a:r>
          </a:p>
          <a:p>
            <a:pPr lvl="2"/>
            <a:r>
              <a:rPr lang="en-US" dirty="0">
                <a:sym typeface="Wingdings" pitchFamily="2" charset="2"/>
              </a:rPr>
              <a:t>h is how far graph moves to right</a:t>
            </a:r>
          </a:p>
          <a:p>
            <a:pPr lvl="2"/>
            <a:r>
              <a:rPr lang="en-US" dirty="0">
                <a:sym typeface="Wingdings" pitchFamily="2" charset="2"/>
              </a:rPr>
              <a:t>k is how far graph moves up</a:t>
            </a:r>
          </a:p>
          <a:p>
            <a:pPr lvl="2"/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Since the vertex was (0, 0), the new vertex will be (</a:t>
            </a:r>
            <a:r>
              <a:rPr lang="en-US" i="1" dirty="0">
                <a:solidFill>
                  <a:srgbClr val="7030A0"/>
                </a:solidFill>
                <a:sym typeface="Wingdings" pitchFamily="2" charset="2"/>
              </a:rPr>
              <a:t>h</a:t>
            </a: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, </a:t>
            </a:r>
            <a:r>
              <a:rPr lang="en-US" i="1" dirty="0">
                <a:solidFill>
                  <a:srgbClr val="7030A0"/>
                </a:solidFill>
                <a:sym typeface="Wingdings" pitchFamily="2" charset="2"/>
              </a:rPr>
              <a:t>k</a:t>
            </a: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en-US" dirty="0">
                <a:sym typeface="Wingdings" pitchFamily="2" charset="2"/>
              </a:rPr>
              <a:t>Apply stretch/shrinks and reflections before translations</a:t>
            </a:r>
          </a:p>
          <a:p>
            <a:pPr lvl="2"/>
            <a:r>
              <a:rPr lang="en-US" dirty="0">
                <a:sym typeface="Wingdings" pitchFamily="2" charset="2"/>
              </a:rPr>
              <a:t>Multiply before 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9600" y="628650"/>
                <a:ext cx="3733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28650"/>
                <a:ext cx="37338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2.7 Use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5284199" cy="33718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Graph and compare with </a:t>
                </a:r>
                <a:r>
                  <a:rPr lang="en-US" i="1" dirty="0"/>
                  <a:t>y</a:t>
                </a:r>
                <a:r>
                  <a:rPr lang="en-US" dirty="0"/>
                  <a:t> = |</a:t>
                </a:r>
                <a:r>
                  <a:rPr lang="en-US" i="1" dirty="0"/>
                  <a:t>x</a:t>
                </a:r>
                <a:r>
                  <a:rPr lang="en-US" dirty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y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+3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 = 2,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 = 3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Translated 2 right and 3 up. The vertex will be (</a:t>
                </a:r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 = (2, 3)</a:t>
                </a:r>
              </a:p>
              <a:p>
                <a:pPr lvl="2"/>
                <a:r>
                  <a:rPr lang="en-US" i="1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>
                    <a:solidFill>
                      <a:srgbClr val="0070C0"/>
                    </a:solidFill>
                  </a:rPr>
                  <a:t> = 1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The slope of the right side will be 1. (</a:t>
                </a:r>
                <a:r>
                  <a:rPr lang="en-US" b="1" dirty="0">
                    <a:solidFill>
                      <a:srgbClr val="0070C0"/>
                    </a:solidFill>
                  </a:rPr>
                  <a:t>Translated 2 right and 3 up.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5284199" cy="3371850"/>
              </a:xfrm>
              <a:blipFill>
                <a:blip r:embed="rId6"/>
                <a:stretch>
                  <a:fillRect t="-2893" r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23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7772400" y="213741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92440" y="18097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12480" y="148971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40140" y="11696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44740" y="18097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4700" y="148209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04660" y="11620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1"/>
            <a:endCxn id="11" idx="5"/>
          </p:cNvCxnSpPr>
          <p:nvPr/>
        </p:nvCxnSpPr>
        <p:spPr>
          <a:xfrm flipH="1" flipV="1">
            <a:off x="6869701" y="1227091"/>
            <a:ext cx="913858" cy="921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8" idx="3"/>
          </p:cNvCxnSpPr>
          <p:nvPr/>
        </p:nvCxnSpPr>
        <p:spPr>
          <a:xfrm flipV="1">
            <a:off x="7837441" y="1234711"/>
            <a:ext cx="913858" cy="913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626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2.7 Use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" y="1200150"/>
                <a:ext cx="5029200" cy="337185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Graph and compare with </a:t>
                </a:r>
                <a:r>
                  <a:rPr lang="en-US" i="1" dirty="0"/>
                  <a:t>y</a:t>
                </a:r>
                <a:r>
                  <a:rPr lang="en-US" dirty="0"/>
                  <a:t> = |</a:t>
                </a:r>
                <a:r>
                  <a:rPr lang="en-US" i="1" dirty="0"/>
                  <a:t>x</a:t>
                </a:r>
                <a:r>
                  <a:rPr lang="en-US" dirty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 = 0,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 = 0 since they are missing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Not translated. The vertex will be (</a:t>
                </a:r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 = (0, 0)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The slope of the right side will be 1/4. (</a:t>
                </a:r>
                <a:r>
                  <a:rPr lang="en-US" b="1" dirty="0">
                    <a:solidFill>
                      <a:srgbClr val="0070C0"/>
                    </a:solidFill>
                  </a:rPr>
                  <a:t>Shrunk vertically by factor of ¼.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" y="1200150"/>
                <a:ext cx="5029200" cy="3371850"/>
              </a:xfrm>
              <a:blipFill>
                <a:blip r:embed="rId6"/>
                <a:stretch>
                  <a:fillRect t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23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7124700" y="309753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12480" y="277749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29300" y="277749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6" idx="1"/>
          </p:cNvCxnSpPr>
          <p:nvPr/>
        </p:nvCxnSpPr>
        <p:spPr>
          <a:xfrm flipH="1" flipV="1">
            <a:off x="5181600" y="2647950"/>
            <a:ext cx="1954259" cy="460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7189741" y="2647950"/>
            <a:ext cx="1954259" cy="460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43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2.7 Use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" y="1200150"/>
                <a:ext cx="5181600" cy="337185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Graph and compare with </a:t>
                </a:r>
                <a:r>
                  <a:rPr lang="en-US" i="1" dirty="0"/>
                  <a:t>y</a:t>
                </a:r>
                <a:r>
                  <a:rPr lang="en-US" dirty="0"/>
                  <a:t> = |</a:t>
                </a:r>
                <a:r>
                  <a:rPr lang="en-US" i="1" dirty="0"/>
                  <a:t>x</a:t>
                </a:r>
                <a:r>
                  <a:rPr lang="en-US" dirty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=−3|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+1|−2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 = -1,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 = -2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Translated 1 left and 2 down. The vertex will be (</a:t>
                </a:r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 = (-1, -2)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i="1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>
                    <a:solidFill>
                      <a:srgbClr val="0070C0"/>
                    </a:solidFill>
                  </a:rPr>
                  <a:t> = -3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The slope of the right side will be -3. (</a:t>
                </a:r>
                <a:r>
                  <a:rPr lang="en-US" b="1" dirty="0">
                    <a:solidFill>
                      <a:srgbClr val="0070C0"/>
                    </a:solidFill>
                  </a:rPr>
                  <a:t>Reflected over the x-axis, stretched by factor of 3, translated 1 left and 2 down.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pPr lvl="1"/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" y="1200150"/>
                <a:ext cx="5181600" cy="3371850"/>
              </a:xfrm>
              <a:blipFill>
                <a:blip r:embed="rId6"/>
                <a:stretch>
                  <a:fillRect t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23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Oval 22"/>
          <p:cNvSpPr/>
          <p:nvPr/>
        </p:nvSpPr>
        <p:spPr>
          <a:xfrm>
            <a:off x="6797040" y="374523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4700" y="472059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77000" y="471297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3" idx="3"/>
          </p:cNvCxnSpPr>
          <p:nvPr/>
        </p:nvCxnSpPr>
        <p:spPr>
          <a:xfrm flipH="1">
            <a:off x="6400800" y="3810271"/>
            <a:ext cx="407399" cy="13332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5"/>
          </p:cNvCxnSpPr>
          <p:nvPr/>
        </p:nvCxnSpPr>
        <p:spPr>
          <a:xfrm>
            <a:off x="6862081" y="3810271"/>
            <a:ext cx="376919" cy="12760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394777"/>
            <a:ext cx="3886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2.7 Use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5257800" cy="33718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Write an absolute value equation for the given graph.</a:t>
                </a:r>
              </a:p>
              <a:p>
                <a:pPr lvl="2"/>
                <a:r>
                  <a:rPr lang="en-US" sz="2000" dirty="0">
                    <a:solidFill>
                      <a:srgbClr val="0070C0"/>
                    </a:solidFill>
                  </a:rPr>
                  <a:t>Vertex is at (-3, 5), so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h</a:t>
                </a:r>
                <a:r>
                  <a:rPr lang="en-US" sz="2000" dirty="0">
                    <a:solidFill>
                      <a:srgbClr val="0070C0"/>
                    </a:solidFill>
                  </a:rPr>
                  <a:t> = -3 and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k</a:t>
                </a:r>
                <a:r>
                  <a:rPr lang="en-US" sz="2000" dirty="0">
                    <a:solidFill>
                      <a:srgbClr val="0070C0"/>
                    </a:solidFill>
                  </a:rPr>
                  <a:t> = 5.</a:t>
                </a:r>
              </a:p>
              <a:p>
                <a:pPr lvl="2"/>
                <a:r>
                  <a:rPr lang="en-US" sz="2000" dirty="0">
                    <a:solidFill>
                      <a:srgbClr val="0070C0"/>
                    </a:solidFill>
                  </a:rPr>
                  <a:t>The slope of the right side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 so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a</a:t>
                </a:r>
                <a:r>
                  <a:rPr lang="en-US" sz="2000" dirty="0">
                    <a:solidFill>
                      <a:srgbClr val="0070C0"/>
                    </a:solidFill>
                  </a:rPr>
                  <a:t> = -5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=−5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5257800" cy="3371850"/>
              </a:xfrm>
              <a:blipFill>
                <a:blip r:embed="rId7"/>
                <a:stretch>
                  <a:fillRect l="-232" t="-1447" r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5791200" y="1885950"/>
            <a:ext cx="533400" cy="2667000"/>
          </a:xfrm>
          <a:prstGeom prst="line">
            <a:avLst/>
          </a:prstGeom>
          <a:ln w="38100" cap="rnd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4600" y="1885950"/>
            <a:ext cx="533400" cy="2667000"/>
          </a:xfrm>
          <a:prstGeom prst="line">
            <a:avLst/>
          </a:prstGeom>
          <a:ln w="38100" cap="rnd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394777"/>
            <a:ext cx="3886200" cy="3886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5410200" cy="337185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The graph of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given.  Sketch the following functions.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10000"/>
                  </a:lnSpc>
                </a:pPr>
                <a:endParaRPr lang="en-US" dirty="0"/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Reflected over the </a:t>
                </a:r>
                <a:r>
                  <a:rPr lang="en-US" i="1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>
                    <a:solidFill>
                      <a:srgbClr val="0070C0"/>
                    </a:solidFill>
                  </a:rPr>
                  <a:t>-axis because of the -, shrunk vertically by factor of ½ because of the ½.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Reflect the graph over the </a:t>
                </a:r>
                <a:r>
                  <a:rPr lang="en-US" i="1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>
                    <a:solidFill>
                      <a:srgbClr val="0070C0"/>
                    </a:solidFill>
                  </a:rPr>
                  <a:t>-axis first.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Make the distance from each point to the </a:t>
                </a:r>
                <a:r>
                  <a:rPr lang="en-US" i="1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>
                    <a:solidFill>
                      <a:srgbClr val="0070C0"/>
                    </a:solidFill>
                  </a:rPr>
                  <a:t>-axis half the distance.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5410200" cy="3371850"/>
              </a:xfrm>
              <a:blipFill>
                <a:blip r:embed="rId7"/>
                <a:stretch>
                  <a:fillRect t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2.7 Use Absolute Value Functions and Transformations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29400" y="2745882"/>
            <a:ext cx="838200" cy="1730868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7600" y="2745882"/>
            <a:ext cx="914400" cy="28575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flipV="1">
            <a:off x="6629400" y="2190750"/>
            <a:ext cx="1752600" cy="1730868"/>
            <a:chOff x="6705600" y="2898282"/>
            <a:chExt cx="1752600" cy="173086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7056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438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629400" y="2745882"/>
            <a:ext cx="1752600" cy="1730868"/>
            <a:chOff x="6781800" y="2898282"/>
            <a:chExt cx="1752600" cy="1730868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67818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200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9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827E-7 L -3.33333E-6 -0.05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753E-6 L -3.33333E-6 0.024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394777"/>
            <a:ext cx="3886200" cy="3886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5334000" cy="3371850"/>
              </a:xfrm>
            </p:spPr>
            <p:txBody>
              <a:bodyPr/>
              <a:lstStyle/>
              <a:p>
                <a:r>
                  <a:rPr lang="en-US" dirty="0"/>
                  <a:t>The graph of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given.  Sketch the following functions.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3"/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 = 1 and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 = 3, so translated right 1 and up 3.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5334000" cy="3371850"/>
              </a:xfrm>
              <a:blipFill>
                <a:blip r:embed="rId7"/>
                <a:stretch>
                  <a:fillRect l="-229" t="-1447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2.7 Use Absolute Value Functions and Transformations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29400" y="2745882"/>
            <a:ext cx="838200" cy="1730868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7600" y="2745882"/>
            <a:ext cx="914400" cy="28575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629400" y="2745882"/>
            <a:ext cx="1752600" cy="1730868"/>
            <a:chOff x="6781800" y="2898282"/>
            <a:chExt cx="1752600" cy="173086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7818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200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44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827E-7 L 0.03299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00093 L 0.03299 -0.1725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 Represent Relations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Vertical line test</a:t>
            </a:r>
          </a:p>
          <a:p>
            <a:pPr lvl="1"/>
            <a:r>
              <a:rPr lang="en-US" dirty="0"/>
              <a:t>The relation is a </a:t>
            </a:r>
            <a:r>
              <a:rPr lang="en-US" u="sng" dirty="0"/>
              <a:t>function</a:t>
            </a:r>
            <a:r>
              <a:rPr lang="en-US" dirty="0"/>
              <a:t> if no vertical line touches the graph at more than one point</a:t>
            </a:r>
          </a:p>
          <a:p>
            <a:r>
              <a:rPr lang="en-US" dirty="0"/>
              <a:t>Is it a function?</a:t>
            </a:r>
          </a:p>
        </p:txBody>
      </p:sp>
      <p:sp>
        <p:nvSpPr>
          <p:cNvPr id="4" name="Arc 3"/>
          <p:cNvSpPr/>
          <p:nvPr/>
        </p:nvSpPr>
        <p:spPr>
          <a:xfrm>
            <a:off x="1371600" y="3143250"/>
            <a:ext cx="1371600" cy="2628900"/>
          </a:xfrm>
          <a:prstGeom prst="arc">
            <a:avLst>
              <a:gd name="adj1" fmla="val 10844560"/>
              <a:gd name="adj2" fmla="val 0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6200000">
            <a:off x="5886450" y="2076450"/>
            <a:ext cx="1028700" cy="3505200"/>
          </a:xfrm>
          <a:prstGeom prst="arc">
            <a:avLst>
              <a:gd name="adj1" fmla="val 10844560"/>
              <a:gd name="adj2" fmla="val 0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133475" y="3685977"/>
            <a:ext cx="24574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485481" y="3685381"/>
            <a:ext cx="24574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9178" y="44577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5612" y="35453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2.7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2.8 Graph Linear Inequalities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Linear Inequality in two variables</a:t>
                </a:r>
              </a:p>
              <a:p>
                <a:pPr lvl="1"/>
                <a:r>
                  <a:rPr lang="en-US" dirty="0"/>
                  <a:t>Like linear equation, but with inequality instead of =</a:t>
                </a:r>
              </a:p>
              <a:p>
                <a:endParaRPr lang="en-US" dirty="0"/>
              </a:p>
              <a:p>
                <a:r>
                  <a:rPr lang="en-US" dirty="0"/>
                  <a:t>Tell whether the given ordered pair is a solution of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(0, -4)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8≤6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Not true, so </a:t>
                </a:r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not</a:t>
                </a:r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 a solution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6"/>
                <a:stretch>
                  <a:fillRect t="-2669" b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lvl="1"/>
                <a:r>
                  <a:rPr lang="en-US" dirty="0"/>
                  <a:t>(-3, 8)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5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≤6</m:t>
                    </m:r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5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−3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−2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8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≤6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−15−16≤6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−31≤6</m:t>
                    </m:r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True, so it </a:t>
                </a:r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is</a:t>
                </a:r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 a solution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>
                <a:blip r:embed="rId7"/>
                <a:stretch>
                  <a:fillRect t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2.8 Graph Linear Inequalities in Two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9433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Graphing a linear inequality</a:t>
            </a:r>
          </a:p>
          <a:p>
            <a:pPr lvl="1"/>
            <a:r>
              <a:rPr lang="en-US" dirty="0"/>
              <a:t>Graph the line as if it was =</a:t>
            </a:r>
          </a:p>
          <a:p>
            <a:pPr lvl="1"/>
            <a:r>
              <a:rPr lang="en-US" dirty="0"/>
              <a:t>Dotted or Solid line</a:t>
            </a:r>
          </a:p>
          <a:p>
            <a:pPr lvl="2"/>
            <a:r>
              <a:rPr lang="en-US" dirty="0"/>
              <a:t>Dotted if &lt;, &gt;</a:t>
            </a:r>
          </a:p>
          <a:p>
            <a:pPr lvl="2"/>
            <a:r>
              <a:rPr lang="en-US" dirty="0"/>
              <a:t>Solid if ≤, =, ≥</a:t>
            </a:r>
          </a:p>
          <a:p>
            <a:pPr lvl="1"/>
            <a:r>
              <a:rPr lang="en-US" dirty="0"/>
              <a:t>Shade</a:t>
            </a:r>
          </a:p>
          <a:p>
            <a:pPr lvl="2"/>
            <a:r>
              <a:rPr lang="en-US" dirty="0"/>
              <a:t>Test a point not on the line</a:t>
            </a:r>
          </a:p>
          <a:p>
            <a:pPr lvl="2"/>
            <a:r>
              <a:rPr lang="en-US" dirty="0"/>
              <a:t>If the point is a solution, shade that side of the line</a:t>
            </a:r>
          </a:p>
          <a:p>
            <a:pPr lvl="2"/>
            <a:r>
              <a:rPr lang="en-US" dirty="0"/>
              <a:t>If the point is not a solution, shade the other side of the line</a:t>
            </a: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406712"/>
            <a:ext cx="3276602" cy="199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2.8 Graph Linear Inequalities in Two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00150"/>
            <a:ext cx="4717515" cy="33718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Graph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≥ -4</a:t>
            </a:r>
          </a:p>
          <a:p>
            <a:pPr lvl="1"/>
            <a:endParaRPr lang="en-US" dirty="0"/>
          </a:p>
          <a:p>
            <a:pPr lvl="2"/>
            <a:r>
              <a:rPr lang="en-US" dirty="0">
                <a:solidFill>
                  <a:srgbClr val="0070C0"/>
                </a:solidFill>
              </a:rPr>
              <a:t>Graph the line: Vertical line at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 = -4.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Solid because equal to.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Shade the right because that is where the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’s are bigger than -4.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5" name="Picture 3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5715000" y="1200150"/>
            <a:ext cx="0" cy="388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15000" y="1200150"/>
            <a:ext cx="3276600" cy="388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2.8 Graph Linear Inequalities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4869915" cy="33718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Graph</a:t>
                </a:r>
              </a:p>
              <a:p>
                <a:pPr lvl="1"/>
                <a:r>
                  <a:rPr lang="en-US" i="1" dirty="0"/>
                  <a:t>y</a:t>
                </a:r>
                <a:r>
                  <a:rPr lang="en-US" dirty="0"/>
                  <a:t> &gt; -3</a:t>
                </a:r>
                <a:r>
                  <a:rPr lang="en-US" i="1" dirty="0"/>
                  <a:t>x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Graph line: </a:t>
                </a:r>
                <a:r>
                  <a:rPr lang="en-US" i="1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 = 0, slope = -3.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Dotted because not equal to.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Pick (1, 0) as test point. </a:t>
                </a:r>
                <a:b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&gt;−3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0&gt;−3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b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0&gt;−3</m:t>
                    </m:r>
                  </m:oMath>
                </a14:m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This is true so shade that side of the line.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4869915" cy="3371850"/>
              </a:xfrm>
              <a:blipFill>
                <a:blip r:embed="rId6"/>
                <a:stretch>
                  <a:fillRect l="-125" t="-3255" b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Graph (-5 to 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 flipH="1" flipV="1">
            <a:off x="6353175" y="1200150"/>
            <a:ext cx="1295400" cy="388620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353175" y="1200150"/>
            <a:ext cx="2600325" cy="3876675"/>
          </a:xfrm>
          <a:custGeom>
            <a:avLst/>
            <a:gdLst>
              <a:gd name="connsiteX0" fmla="*/ 2600325 w 2600325"/>
              <a:gd name="connsiteY0" fmla="*/ 0 h 3876675"/>
              <a:gd name="connsiteX1" fmla="*/ 2600325 w 2600325"/>
              <a:gd name="connsiteY1" fmla="*/ 3876675 h 3876675"/>
              <a:gd name="connsiteX2" fmla="*/ 1295400 w 2600325"/>
              <a:gd name="connsiteY2" fmla="*/ 3876675 h 3876675"/>
              <a:gd name="connsiteX3" fmla="*/ 0 w 2600325"/>
              <a:gd name="connsiteY3" fmla="*/ 9525 h 3876675"/>
              <a:gd name="connsiteX4" fmla="*/ 2600325 w 2600325"/>
              <a:gd name="connsiteY4" fmla="*/ 0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325" h="3876675">
                <a:moveTo>
                  <a:pt x="2600325" y="0"/>
                </a:moveTo>
                <a:lnTo>
                  <a:pt x="2600325" y="3876675"/>
                </a:lnTo>
                <a:lnTo>
                  <a:pt x="1295400" y="3876675"/>
                </a:lnTo>
                <a:lnTo>
                  <a:pt x="0" y="9525"/>
                </a:lnTo>
                <a:lnTo>
                  <a:pt x="2600325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3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2.8 Graph Linear Inequalities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4869915" cy="33718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Graph</a:t>
                </a:r>
              </a:p>
              <a:p>
                <a:pPr lvl="1"/>
                <a:r>
                  <a:rPr lang="en-US" i="1" dirty="0"/>
                  <a:t>y</a:t>
                </a:r>
                <a:r>
                  <a:rPr lang="en-US" dirty="0"/>
                  <a:t> ≤ 2</a:t>
                </a:r>
                <a:r>
                  <a:rPr lang="en-US" i="1" dirty="0"/>
                  <a:t>x</a:t>
                </a:r>
                <a:r>
                  <a:rPr lang="en-US" dirty="0"/>
                  <a:t> + 3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Graph the line: </a:t>
                </a:r>
                <a:r>
                  <a:rPr lang="en-US" i="1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 = 3, slope = 2.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Solid because equal to.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Pick (0, 0) as test point. 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b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b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0≤3</m:t>
                    </m:r>
                  </m:oMath>
                </a14:m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This is true so shade that side of the line.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4869915" cy="3371850"/>
              </a:xfrm>
              <a:blipFill>
                <a:blip r:embed="rId6"/>
                <a:stretch>
                  <a:fillRect t="-2893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Graph (-5 to 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5524500" y="1200150"/>
            <a:ext cx="1981200" cy="388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534025" y="1209675"/>
            <a:ext cx="3409950" cy="3867150"/>
          </a:xfrm>
          <a:custGeom>
            <a:avLst/>
            <a:gdLst>
              <a:gd name="connsiteX0" fmla="*/ 1952625 w 3409950"/>
              <a:gd name="connsiteY0" fmla="*/ 0 h 3867150"/>
              <a:gd name="connsiteX1" fmla="*/ 3409950 w 3409950"/>
              <a:gd name="connsiteY1" fmla="*/ 0 h 3867150"/>
              <a:gd name="connsiteX2" fmla="*/ 3409950 w 3409950"/>
              <a:gd name="connsiteY2" fmla="*/ 3867150 h 3867150"/>
              <a:gd name="connsiteX3" fmla="*/ 0 w 3409950"/>
              <a:gd name="connsiteY3" fmla="*/ 3867150 h 3867150"/>
              <a:gd name="connsiteX4" fmla="*/ 1952625 w 3409950"/>
              <a:gd name="connsiteY4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950" h="3867150">
                <a:moveTo>
                  <a:pt x="1952625" y="0"/>
                </a:moveTo>
                <a:lnTo>
                  <a:pt x="3409950" y="0"/>
                </a:lnTo>
                <a:lnTo>
                  <a:pt x="3409950" y="3867150"/>
                </a:lnTo>
                <a:lnTo>
                  <a:pt x="0" y="3867150"/>
                </a:lnTo>
                <a:lnTo>
                  <a:pt x="19526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2.8 Graph Linear Inequalities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4867275" cy="33718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Graph</a:t>
                </a:r>
              </a:p>
              <a:p>
                <a:pPr lvl="1"/>
                <a:r>
                  <a:rPr lang="en-US" i="1" dirty="0"/>
                  <a:t>y</a:t>
                </a:r>
                <a:r>
                  <a:rPr lang="en-US" dirty="0"/>
                  <a:t> &lt; 3|</a:t>
                </a:r>
                <a:r>
                  <a:rPr lang="en-US" i="1" dirty="0"/>
                  <a:t>x</a:t>
                </a:r>
                <a:r>
                  <a:rPr lang="en-US" dirty="0"/>
                  <a:t> – 1| – 3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Graph the absolute value: </a:t>
                </a:r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 = 1,     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 = -3, </a:t>
                </a:r>
                <a:r>
                  <a:rPr lang="en-US" i="1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>
                    <a:solidFill>
                      <a:srgbClr val="0070C0"/>
                    </a:solidFill>
                  </a:rPr>
                  <a:t> = 3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Dotted because not equal to.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Pick (1, 0) as test point. </a:t>
                </a:r>
                <a:b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b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0&lt;3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1−1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b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0&lt;−3</m:t>
                    </m:r>
                  </m:oMath>
                </a14:m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This is false so shade the other side of the line.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4867275" cy="3371850"/>
              </a:xfrm>
              <a:blipFill>
                <a:blip r:embed="rId6"/>
                <a:stretch>
                  <a:fillRect t="-2893" b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Graph (-5 to 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7315200" y="1209675"/>
            <a:ext cx="990600" cy="2886075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43650" y="1200150"/>
            <a:ext cx="990600" cy="2886075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5067300" y="1209675"/>
            <a:ext cx="3876675" cy="3867150"/>
          </a:xfrm>
          <a:custGeom>
            <a:avLst/>
            <a:gdLst>
              <a:gd name="connsiteX0" fmla="*/ 3228975 w 3876675"/>
              <a:gd name="connsiteY0" fmla="*/ 0 h 3867150"/>
              <a:gd name="connsiteX1" fmla="*/ 3876675 w 3876675"/>
              <a:gd name="connsiteY1" fmla="*/ 0 h 3867150"/>
              <a:gd name="connsiteX2" fmla="*/ 3876675 w 3876675"/>
              <a:gd name="connsiteY2" fmla="*/ 3867150 h 3867150"/>
              <a:gd name="connsiteX3" fmla="*/ 0 w 3876675"/>
              <a:gd name="connsiteY3" fmla="*/ 3867150 h 3867150"/>
              <a:gd name="connsiteX4" fmla="*/ 0 w 3876675"/>
              <a:gd name="connsiteY4" fmla="*/ 9525 h 3867150"/>
              <a:gd name="connsiteX5" fmla="*/ 1295400 w 3876675"/>
              <a:gd name="connsiteY5" fmla="*/ 9525 h 3867150"/>
              <a:gd name="connsiteX6" fmla="*/ 2257425 w 3876675"/>
              <a:gd name="connsiteY6" fmla="*/ 2905125 h 3867150"/>
              <a:gd name="connsiteX7" fmla="*/ 3228975 w 3876675"/>
              <a:gd name="connsiteY7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6675" h="3867150">
                <a:moveTo>
                  <a:pt x="3228975" y="0"/>
                </a:moveTo>
                <a:lnTo>
                  <a:pt x="3876675" y="0"/>
                </a:lnTo>
                <a:lnTo>
                  <a:pt x="3876675" y="3867150"/>
                </a:lnTo>
                <a:lnTo>
                  <a:pt x="0" y="3867150"/>
                </a:lnTo>
                <a:lnTo>
                  <a:pt x="0" y="9525"/>
                </a:lnTo>
                <a:lnTo>
                  <a:pt x="1295400" y="9525"/>
                </a:lnTo>
                <a:lnTo>
                  <a:pt x="2257425" y="2905125"/>
                </a:lnTo>
                <a:lnTo>
                  <a:pt x="3228975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7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2.8 Graph Linear Inequalities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two part-time summer jobs, one that pays $9 an hour and another that pays $12 an hour.  You would like to earn at least $240 a week.  Write an inequality describing the possible amounts of time you can schedule at both jobs.  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Rate problem: rate × amount = total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≥240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Greater than sign because the 240 is the smallest we want, so the small side of the sign is pointed at 240.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6"/>
                <a:stretch>
                  <a:fillRect l="-133" t="-1447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2.8 Graph Linear Inequalities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4572000" cy="3919776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Graph the previous answer</a:t>
                </a:r>
              </a:p>
              <a:p>
                <a:pPr lvl="1" defTabSz="931134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≥240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 defTabSz="931134"/>
                <a:r>
                  <a:rPr lang="en-US" dirty="0">
                    <a:solidFill>
                      <a:srgbClr val="0070C0"/>
                    </a:solidFill>
                  </a:rPr>
                  <a:t>Graph the line: This is in standard form, so find the intercepts.</a:t>
                </a:r>
              </a:p>
              <a:p>
                <a:pPr lvl="1" defTabSz="931134"/>
                <a:r>
                  <a:rPr lang="en-US" i="1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≈26.7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 defTabSz="931134"/>
                <a:r>
                  <a:rPr lang="en-US" i="1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lvl="1" defTabSz="931134"/>
                <a:r>
                  <a:rPr lang="en-US" dirty="0">
                    <a:solidFill>
                      <a:srgbClr val="0070C0"/>
                    </a:solidFill>
                  </a:rPr>
                  <a:t>Solid line because equal to.</a:t>
                </a:r>
              </a:p>
              <a:p>
                <a:pPr lvl="1" defTabSz="931134"/>
                <a:r>
                  <a:rPr lang="en-US" dirty="0">
                    <a:solidFill>
                      <a:srgbClr val="0070C0"/>
                    </a:solidFill>
                  </a:rPr>
                  <a:t>Test (0, 0). </a:t>
                </a:r>
                <a:b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≥240</m:t>
                    </m:r>
                  </m:oMath>
                </a14:m>
                <a:b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0≥240</m:t>
                    </m:r>
                  </m:oMath>
                </a14:m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This is false, so shade the other side of the line.</a:t>
                </a:r>
              </a:p>
              <a:p>
                <a:endParaRPr lang="en-US" dirty="0"/>
              </a:p>
              <a:p>
                <a:r>
                  <a:rPr lang="en-US" dirty="0"/>
                  <a:t>Identify three possible solutions of the inequality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Pick any three points in the shaded area.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Sample Answers: (15, 12), (24, 4), (3, 20)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4572000" cy="3919776"/>
              </a:xfrm>
              <a:blipFill>
                <a:blip r:embed="rId6"/>
                <a:stretch>
                  <a:fillRect t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800600" y="914401"/>
            <a:ext cx="4191000" cy="3836194"/>
            <a:chOff x="5332412" y="1828800"/>
            <a:chExt cx="3659188" cy="3657600"/>
          </a:xfrm>
        </p:grpSpPr>
        <p:grpSp>
          <p:nvGrpSpPr>
            <p:cNvPr id="5" name="Group 47"/>
            <p:cNvGrpSpPr/>
            <p:nvPr/>
          </p:nvGrpSpPr>
          <p:grpSpPr>
            <a:xfrm>
              <a:off x="5332412" y="1828800"/>
              <a:ext cx="3659188" cy="3657600"/>
              <a:chOff x="5332412" y="1828800"/>
              <a:chExt cx="3659188" cy="464899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3314700" y="4152900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39235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3619500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2283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533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8379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51427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4475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57523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6057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63619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6667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3009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5334000" y="1828800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0" y="21320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34000" y="2436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0" y="27416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0" y="30464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0" y="33512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34000" y="3656012"/>
              <a:ext cx="3657600" cy="1588"/>
            </a:xfrm>
            <a:prstGeom prst="line">
              <a:avLst/>
            </a:prstGeom>
            <a:ln w="28575"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34000" y="3960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0" y="42656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0" y="45704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34000" y="48752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34000" y="51800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34000" y="5484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648201" y="4750594"/>
            <a:ext cx="464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0     3    6    9    12  15  18  21  24  27 30  33  36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38935" y="742950"/>
            <a:ext cx="461665" cy="41479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0    2    4   6    8   10  12 14 16 18 20 22  24</a:t>
            </a:r>
          </a:p>
        </p:txBody>
      </p:sp>
      <p:sp>
        <p:nvSpPr>
          <p:cNvPr id="34" name="Oval 33"/>
          <p:cNvSpPr/>
          <p:nvPr/>
        </p:nvSpPr>
        <p:spPr>
          <a:xfrm>
            <a:off x="7848600" y="47180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68850" y="15176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4780009" y="1516101"/>
            <a:ext cx="3133632" cy="32542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800600" y="914400"/>
            <a:ext cx="4200525" cy="3838575"/>
          </a:xfrm>
          <a:custGeom>
            <a:avLst/>
            <a:gdLst>
              <a:gd name="connsiteX0" fmla="*/ 0 w 4200525"/>
              <a:gd name="connsiteY0" fmla="*/ 0 h 3838575"/>
              <a:gd name="connsiteX1" fmla="*/ 4200525 w 4200525"/>
              <a:gd name="connsiteY1" fmla="*/ 0 h 3838575"/>
              <a:gd name="connsiteX2" fmla="*/ 4200525 w 4200525"/>
              <a:gd name="connsiteY2" fmla="*/ 3838575 h 3838575"/>
              <a:gd name="connsiteX3" fmla="*/ 3095625 w 4200525"/>
              <a:gd name="connsiteY3" fmla="*/ 3838575 h 3838575"/>
              <a:gd name="connsiteX4" fmla="*/ 9525 w 4200525"/>
              <a:gd name="connsiteY4" fmla="*/ 638175 h 3838575"/>
              <a:gd name="connsiteX5" fmla="*/ 0 w 4200525"/>
              <a:gd name="connsiteY5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0525" h="3838575">
                <a:moveTo>
                  <a:pt x="0" y="0"/>
                </a:moveTo>
                <a:lnTo>
                  <a:pt x="4200525" y="0"/>
                </a:lnTo>
                <a:lnTo>
                  <a:pt x="4200525" y="3838575"/>
                </a:lnTo>
                <a:lnTo>
                  <a:pt x="3095625" y="3838575"/>
                </a:lnTo>
                <a:lnTo>
                  <a:pt x="9525" y="63817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16155" y="1527693"/>
            <a:ext cx="69273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559040" y="406527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07480" y="279273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hlinkClick r:id="rId3" action="ppaction://hlinkpres?slideindex=1&amp;slidetitle="/>
              </a:rPr>
              <a:t>2.8 </a:t>
            </a:r>
            <a:r>
              <a:rPr lang="en-US" dirty="0">
                <a:hlinkClick r:id="rId3" action="ppaction://hlinkpres?slideindex=1&amp;slidetitle="/>
              </a:rPr>
              <a:t>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 Represent Relations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5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Equation in two variables</a:t>
            </a:r>
          </a:p>
          <a:p>
            <a:pPr lvl="1"/>
            <a:r>
              <a:rPr lang="en-US" dirty="0"/>
              <a:t>Input </a:t>
            </a:r>
            <a:r>
              <a:rPr lang="en-US" dirty="0">
                <a:sym typeface="Wingdings" pitchFamily="2" charset="2"/>
              </a:rPr>
              <a:t> usually 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  independent variable</a:t>
            </a:r>
          </a:p>
          <a:p>
            <a:pPr lvl="1"/>
            <a:r>
              <a:rPr lang="en-US" dirty="0">
                <a:sym typeface="Wingdings" pitchFamily="2" charset="2"/>
              </a:rPr>
              <a:t>Output  usually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 dependent variable</a:t>
            </a:r>
          </a:p>
          <a:p>
            <a:pPr lvl="1"/>
            <a:r>
              <a:rPr lang="en-US" dirty="0">
                <a:sym typeface="Wingdings" pitchFamily="2" charset="2"/>
              </a:rPr>
              <a:t>Solution  ordered pair (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) that gives a true statement</a:t>
            </a:r>
          </a:p>
          <a:p>
            <a:r>
              <a:rPr lang="en-US" dirty="0">
                <a:sym typeface="Wingdings" pitchFamily="2" charset="2"/>
              </a:rPr>
              <a:t>To graph</a:t>
            </a:r>
          </a:p>
          <a:p>
            <a:pPr lvl="1"/>
            <a:r>
              <a:rPr lang="en-US" dirty="0">
                <a:sym typeface="Wingdings" pitchFamily="2" charset="2"/>
              </a:rPr>
              <a:t>Make a table of values by choosing 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 and calculating </a:t>
            </a:r>
            <a:r>
              <a:rPr lang="en-US" i="1" dirty="0">
                <a:sym typeface="Wingdings" pitchFamily="2" charset="2"/>
              </a:rPr>
              <a:t>y</a:t>
            </a:r>
          </a:p>
          <a:p>
            <a:pPr lvl="1"/>
            <a:r>
              <a:rPr lang="en-US" dirty="0">
                <a:sym typeface="Wingdings" pitchFamily="2" charset="2"/>
              </a:rPr>
              <a:t>Plot enough points to see the pattern</a:t>
            </a:r>
          </a:p>
          <a:p>
            <a:pPr lvl="1"/>
            <a:r>
              <a:rPr lang="en-US" dirty="0">
                <a:sym typeface="Wingdings" pitchFamily="2" charset="2"/>
              </a:rPr>
              <a:t>Connect the points with a line or curve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ordinate p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971550"/>
            <a:ext cx="4309428" cy="4309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 Represent Relations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9433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 pitchFamily="34" charset="0"/>
              </a:rPr>
              <a:t>Graph the equation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/>
              <a:t>= 3</a:t>
            </a:r>
            <a:r>
              <a:rPr lang="en-US" i="1" dirty="0"/>
              <a:t>x </a:t>
            </a:r>
            <a:r>
              <a:rPr lang="en-US" dirty="0"/>
              <a:t>– 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u="sng" dirty="0"/>
              <a:t>x    </a:t>
            </a:r>
            <a:r>
              <a:rPr lang="en-US" b="1" u="sng" dirty="0"/>
              <a:t>    </a:t>
            </a:r>
            <a:r>
              <a:rPr lang="en-US" b="1" i="1" u="sng" dirty="0"/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-3      -11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-2      -8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-1      -5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0       -2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1       1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2       4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3       7</a:t>
            </a:r>
          </a:p>
          <a:p>
            <a:endParaRPr lang="en-US" dirty="0"/>
          </a:p>
          <a:p>
            <a:endParaRPr lang="en-US" i="1" dirty="0"/>
          </a:p>
          <a:p>
            <a:endParaRPr lang="en-US" dirty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51320" y="47129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71360" y="374523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27622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693103" y="1143000"/>
            <a:ext cx="1292657" cy="39319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726680" y="178689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19200" y="2038350"/>
            <a:ext cx="0" cy="30365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 Represent Relations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Linear function</a:t>
            </a:r>
          </a:p>
          <a:p>
            <a:pPr lvl="1"/>
            <a:r>
              <a:rPr lang="en-US" dirty="0"/>
              <a:t>Can be written in form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 err="1">
                <a:solidFill>
                  <a:srgbClr val="FF0000"/>
                </a:solidFill>
              </a:rPr>
              <a:t>mx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</a:p>
          <a:p>
            <a:pPr lvl="1"/>
            <a:r>
              <a:rPr lang="en-US" dirty="0"/>
              <a:t>Graphs a line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= 2</a:t>
            </a:r>
            <a:r>
              <a:rPr lang="en-US" i="1" dirty="0"/>
              <a:t>x</a:t>
            </a:r>
            <a:r>
              <a:rPr lang="en-US" dirty="0"/>
              <a:t> – 3</a:t>
            </a:r>
          </a:p>
          <a:p>
            <a:r>
              <a:rPr lang="en-US" dirty="0"/>
              <a:t>Functional notation</a:t>
            </a:r>
          </a:p>
          <a:p>
            <a:pPr lvl="1"/>
            <a:r>
              <a:rPr lang="en-US" dirty="0"/>
              <a:t>Replace the </a:t>
            </a:r>
            <a:r>
              <a:rPr lang="en-US" i="1" dirty="0"/>
              <a:t>y</a:t>
            </a:r>
            <a:r>
              <a:rPr lang="en-US" dirty="0"/>
              <a:t> with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                Name       </a:t>
            </a:r>
          </a:p>
          <a:p>
            <a:pPr lvl="1"/>
            <a:r>
              <a:rPr lang="en-US" dirty="0"/>
              <a:t>                                     Variable value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476500" y="3153693"/>
            <a:ext cx="457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200400" y="3226397"/>
            <a:ext cx="1371600" cy="800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 Represent Relations and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cs typeface="Arial" pitchFamily="34" charset="0"/>
                  </a:rPr>
                  <a:t>Tell whether the function is linear. Then evaluate the function when </a:t>
                </a:r>
                <a:r>
                  <a:rPr lang="en-US" i="1" dirty="0">
                    <a:cs typeface="Times New Roman" pitchFamily="18" charset="0"/>
                  </a:rPr>
                  <a:t>x </a:t>
                </a:r>
                <a:r>
                  <a:rPr lang="en-US" dirty="0">
                    <a:cs typeface="Times New Roman" pitchFamily="18" charset="0"/>
                  </a:rPr>
                  <a:t>= –2</a:t>
                </a:r>
                <a:r>
                  <a:rPr lang="en-US" dirty="0">
                    <a:cs typeface="Arial" pitchFamily="34" charset="0"/>
                  </a:rPr>
                  <a:t>.</a:t>
                </a:r>
              </a:p>
              <a:p>
                <a:pPr lvl="1"/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= </a:t>
                </a:r>
                <a:r>
                  <a:rPr lang="en-US" i="1" dirty="0"/>
                  <a:t>x </a:t>
                </a:r>
                <a:r>
                  <a:rPr lang="en-US" dirty="0"/>
                  <a:t>– 1 – </a:t>
                </a:r>
                <a:r>
                  <a:rPr lang="en-US" i="1" dirty="0"/>
                  <a:t>x</a:t>
                </a:r>
                <a:r>
                  <a:rPr lang="en-US" baseline="30000" dirty="0"/>
                  <a:t>3</a:t>
                </a:r>
              </a:p>
              <a:p>
                <a:pPr lvl="2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Not</a:t>
                </a:r>
                <a:r>
                  <a:rPr lang="en-US" dirty="0">
                    <a:solidFill>
                      <a:srgbClr val="0070C0"/>
                    </a:solidFill>
                  </a:rPr>
                  <a:t> Linear (has an exponent on x);</a:t>
                </a:r>
              </a:p>
              <a:p>
                <a:pPr lvl="2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b="1" dirty="0"/>
              </a:p>
              <a:p>
                <a:pPr lvl="1"/>
                <a:endParaRPr lang="en-US" i="1" dirty="0"/>
              </a:p>
              <a:p>
                <a:pPr lvl="1"/>
                <a:r>
                  <a:rPr lang="en-US" i="1" dirty="0"/>
                  <a:t>g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= –4 – 2</a:t>
                </a:r>
                <a:r>
                  <a:rPr lang="en-US" i="1" dirty="0"/>
                  <a:t>x</a:t>
                </a:r>
              </a:p>
              <a:p>
                <a:pPr lvl="2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Linear</a:t>
                </a:r>
                <a:r>
                  <a:rPr lang="en-US" dirty="0">
                    <a:solidFill>
                      <a:srgbClr val="0070C0"/>
                    </a:solidFill>
                  </a:rPr>
                  <a:t>;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=−4−2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t="-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|4|6.9|2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7.7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5.7|1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|3.6|16.8|3.6|1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6|3.9|3.8|4.3|10.1|10.1|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7|2.5|6.9|10.2|5.2|31.7|3|4.6|14.5|28.4|13.3|4.6|1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2|10.6|9.6|6.9|22.4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8|6.6|12.1|7.4|11.8|4.8|6.1|6.4|6.2|4.7|5.2|16.2|1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5.8|2.1|12.4|7.7|12.8|12|2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|4.6|8|4.1|13.3|10.2|13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8|27.9|15.7|7.7|4.2|19.6|1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7|2.7|4.2|5.6|1.7|10.1|3.6|3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2.7|26.9|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13.1|4|30.3|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3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6|7.2|5.3|6|4.2|3.9|4.4|3.4|4|2.6|4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4|8.9|6.8|1.5|4.9|7.1|3.9|10.7|7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4.4|15.1|3.1|6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0.9|13.5|12.7|33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3|1.9|11.5|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3.9|46.8|11|22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20.1|2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0.3|5.3|12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2|4.5|14.7|9.4|16.7|5.5|10.9|9.1|14|22.6|4.1|1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0.2|8.4|1.9|2.3|26.1|7.4|6.8|2.8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9.5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1|7.8|7.7|3.7|2.5|1.8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2.1|8.1|12.8|8.9|3.8|1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14.1|16.7|4.6|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9|12.2|3.1|7.2|4.2|7.9|5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27727</TotalTime>
  <Words>5196</Words>
  <Application>Microsoft Office PowerPoint</Application>
  <PresentationFormat>On-screen Show (16:9)</PresentationFormat>
  <Paragraphs>759</Paragraphs>
  <Slides>59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Cambria</vt:lpstr>
      <vt:lpstr>Cambria Math</vt:lpstr>
      <vt:lpstr>Comic Sans MS</vt:lpstr>
      <vt:lpstr>Times New Roman</vt:lpstr>
      <vt:lpstr>Wingdings</vt:lpstr>
      <vt:lpstr>Wingdings 2</vt:lpstr>
      <vt:lpstr>Median</vt:lpstr>
      <vt:lpstr>Linear Equations and Functions</vt:lpstr>
      <vt:lpstr>PowerPoint Presentation</vt:lpstr>
      <vt:lpstr>2.1 Represent Relations and Functions</vt:lpstr>
      <vt:lpstr>2.1 Represent Relations and Functions</vt:lpstr>
      <vt:lpstr>2.1 Represent Relations and Functions</vt:lpstr>
      <vt:lpstr>2.1 Represent Relations and Functions</vt:lpstr>
      <vt:lpstr>2.1 Represent Relations and Functions</vt:lpstr>
      <vt:lpstr>2.1 Represent Relations and Functions</vt:lpstr>
      <vt:lpstr>2.1 Represent Relations and Functions</vt:lpstr>
      <vt:lpstr>Homework Quiz</vt:lpstr>
      <vt:lpstr>2.2 Find Slope and Rate of Change</vt:lpstr>
      <vt:lpstr>2.2 Find Slope and Rate of Change</vt:lpstr>
      <vt:lpstr>2.2 Find Slope and Rate of Change</vt:lpstr>
      <vt:lpstr>2.2 Find Slope and Rate of Change</vt:lpstr>
      <vt:lpstr>2.2 Find Slope and Rate of Change</vt:lpstr>
      <vt:lpstr>2.2 Find Slope and Rate of Change</vt:lpstr>
      <vt:lpstr>2.2 Find Slope and Rate of Change</vt:lpstr>
      <vt:lpstr>Homework Quiz</vt:lpstr>
      <vt:lpstr>2.3 Graph Equations of Lines</vt:lpstr>
      <vt:lpstr>2.3 Graph Equations of Lines</vt:lpstr>
      <vt:lpstr>2.3 Graph Equations of Lines</vt:lpstr>
      <vt:lpstr>2.3 Graph Equations of Lines</vt:lpstr>
      <vt:lpstr>2.3 Graph Equations of Lines</vt:lpstr>
      <vt:lpstr>Homework Quiz</vt:lpstr>
      <vt:lpstr>2.4 Write Equations of Lines</vt:lpstr>
      <vt:lpstr>2.4 Write Equations of Lines</vt:lpstr>
      <vt:lpstr>2.4 Write Equations of Lines</vt:lpstr>
      <vt:lpstr>2.4 Write Equations of Lines</vt:lpstr>
      <vt:lpstr>2.4 Write Equations of Lines</vt:lpstr>
      <vt:lpstr>2.4 Write Equations of Lines</vt:lpstr>
      <vt:lpstr>Homework Quiz</vt:lpstr>
      <vt:lpstr>2.5 Model Direct Variation</vt:lpstr>
      <vt:lpstr>2.5 Model Direct Variation</vt:lpstr>
      <vt:lpstr>2.5 Model Direct Variation</vt:lpstr>
      <vt:lpstr>Homework Quiz</vt:lpstr>
      <vt:lpstr>2.6 Draw Scatter Plots and Best-Fitting Lines</vt:lpstr>
      <vt:lpstr>2.6 Draw Scatter Plots and Best-Fitting Lines</vt:lpstr>
      <vt:lpstr>2.6 Draw Scatter Plots and Best-Fitting Lines</vt:lpstr>
      <vt:lpstr>2.6 Draw Scatter Plots and Best-Fitting Lines</vt:lpstr>
      <vt:lpstr>2.6 Draw Scatter Plots and Best-Fitting Lines</vt:lpstr>
      <vt:lpstr>Homework Quiz</vt:lpstr>
      <vt:lpstr>2.7 Use Absolute Value Functions and Transformations</vt:lpstr>
      <vt:lpstr>2.7 Use Absolute Value Functions and Transformations</vt:lpstr>
      <vt:lpstr>2.7 Use Absolute Value Functions and Transformations</vt:lpstr>
      <vt:lpstr>2.7 Use Absolute Value Functions and Transformations</vt:lpstr>
      <vt:lpstr>2.7 Use Absolute Value Functions and Transformations</vt:lpstr>
      <vt:lpstr>2.7 Use Absolute Value Functions and Transformations</vt:lpstr>
      <vt:lpstr>2.7 Use Absolute Value Functions and Transformations</vt:lpstr>
      <vt:lpstr>2.7 Use Absolute Value Functions and Transformations</vt:lpstr>
      <vt:lpstr>Homework Quiz</vt:lpstr>
      <vt:lpstr>2.8 Graph Linear Inequalities in Two Variables</vt:lpstr>
      <vt:lpstr>2.8 Graph Linear Inequalities in Two Variables</vt:lpstr>
      <vt:lpstr>2.8 Graph Linear Inequalities in Two Variables</vt:lpstr>
      <vt:lpstr>2.8 Graph Linear Inequalities in Two Variables</vt:lpstr>
      <vt:lpstr>2.8 Graph Linear Inequalities in Two Variables</vt:lpstr>
      <vt:lpstr>2.8 Graph Linear Inequalities in Two Variables</vt:lpstr>
      <vt:lpstr>2.8 Graph Linear Inequalities in Two Variables</vt:lpstr>
      <vt:lpstr>2.8 Graph Linear Inequalities in Two Variables</vt:lpstr>
      <vt:lpstr>Homework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Equations and Functions</dc:title>
  <dc:creator>Richard Wright</dc:creator>
  <cp:lastModifiedBy>Richard Wright</cp:lastModifiedBy>
  <cp:revision>158</cp:revision>
  <dcterms:created xsi:type="dcterms:W3CDTF">2011-02-19T21:22:43Z</dcterms:created>
  <dcterms:modified xsi:type="dcterms:W3CDTF">2020-08-27T14:39:47Z</dcterms:modified>
</cp:coreProperties>
</file>